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sldIdLst>
    <p:sldId id="256" r:id="rId2"/>
    <p:sldId id="257" r:id="rId3"/>
    <p:sldId id="260" r:id="rId4"/>
    <p:sldId id="258" r:id="rId5"/>
    <p:sldId id="268" r:id="rId6"/>
    <p:sldId id="266" r:id="rId7"/>
    <p:sldId id="265" r:id="rId8"/>
    <p:sldId id="267" r:id="rId9"/>
    <p:sldId id="259" r:id="rId10"/>
    <p:sldId id="261" r:id="rId11"/>
    <p:sldId id="262" r:id="rId12"/>
    <p:sldId id="263" r:id="rId13"/>
    <p:sldId id="264" r:id="rId14"/>
    <p:sldId id="272" r:id="rId15"/>
    <p:sldId id="269" r:id="rId16"/>
    <p:sldId id="270" r:id="rId17"/>
    <p:sldId id="271" r:id="rId18"/>
    <p:sldId id="273" r:id="rId19"/>
    <p:sldId id="275" r:id="rId20"/>
    <p:sldId id="276" r:id="rId2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660"/>
  </p:normalViewPr>
  <p:slideViewPr>
    <p:cSldViewPr>
      <p:cViewPr varScale="1">
        <p:scale>
          <a:sx n="65" d="100"/>
          <a:sy n="65" d="100"/>
        </p:scale>
        <p:origin x="106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smtClean="0">
                <a:latin typeface="+mn-lt"/>
              </a:defRPr>
            </a:lvl1pPr>
          </a:lstStyle>
          <a:p>
            <a:pPr>
              <a:defRPr/>
            </a:pPr>
            <a:fld id="{4DBBD749-21F4-4A3E-93E0-FBF4B7CB06AA}" type="datetimeFigureOut">
              <a:rPr lang="en-GB"/>
              <a:pPr>
                <a:defRPr/>
              </a:pPr>
              <a:t>29/09/2022</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smtClean="0">
                <a:latin typeface="+mn-lt"/>
              </a:defRPr>
            </a:lvl1pPr>
          </a:lstStyle>
          <a:p>
            <a:pPr>
              <a:defRPr/>
            </a:pPr>
            <a:fld id="{BEF86C46-BDE4-472D-9B61-4A238AC90999}" type="slidenum">
              <a:rPr lang="en-GB"/>
              <a:pPr>
                <a:defRPr/>
              </a:pPr>
              <a:t>‹#›</a:t>
            </a:fld>
            <a:endParaRPr lang="en-GB"/>
          </a:p>
        </p:txBody>
      </p:sp>
    </p:spTree>
    <p:extLst>
      <p:ext uri="{BB962C8B-B14F-4D97-AF65-F5344CB8AC3E}">
        <p14:creationId xmlns:p14="http://schemas.microsoft.com/office/powerpoint/2010/main" val="3676314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EF86C46-BDE4-472D-9B61-4A238AC90999}" type="slidenum">
              <a:rPr lang="en-GB" smtClean="0"/>
              <a:pPr>
                <a:defRPr/>
              </a:pPr>
              <a:t>4</a:t>
            </a:fld>
            <a:endParaRPr lang="en-GB"/>
          </a:p>
        </p:txBody>
      </p:sp>
    </p:spTree>
    <p:extLst>
      <p:ext uri="{BB962C8B-B14F-4D97-AF65-F5344CB8AC3E}">
        <p14:creationId xmlns:p14="http://schemas.microsoft.com/office/powerpoint/2010/main" val="55397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A20D50-75C1-48FE-8F63-2FC5191129BC}" type="slidenum">
              <a:rPr lang="en-GB"/>
              <a:pPr fontAlgn="base">
                <a:spcBef>
                  <a:spcPct val="0"/>
                </a:spcBef>
                <a:spcAft>
                  <a:spcPct val="0"/>
                </a:spcAft>
              </a:pPr>
              <a:t>5</a:t>
            </a:fld>
            <a:endParaRPr lang="en-GB"/>
          </a:p>
        </p:txBody>
      </p:sp>
    </p:spTree>
    <p:extLst>
      <p:ext uri="{BB962C8B-B14F-4D97-AF65-F5344CB8AC3E}">
        <p14:creationId xmlns:p14="http://schemas.microsoft.com/office/powerpoint/2010/main" val="417207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8AFC50-B160-41C0-8596-FE343FDF7777}" type="slidenum">
              <a:rPr lang="en-GB"/>
              <a:pPr fontAlgn="base">
                <a:spcBef>
                  <a:spcPct val="0"/>
                </a:spcBef>
                <a:spcAft>
                  <a:spcPct val="0"/>
                </a:spcAft>
              </a:pPr>
              <a:t>6</a:t>
            </a:fld>
            <a:endParaRPr lang="en-GB"/>
          </a:p>
        </p:txBody>
      </p:sp>
    </p:spTree>
    <p:extLst>
      <p:ext uri="{BB962C8B-B14F-4D97-AF65-F5344CB8AC3E}">
        <p14:creationId xmlns:p14="http://schemas.microsoft.com/office/powerpoint/2010/main" val="156408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F9C60B-8C5F-4A91-9768-B3B25AE5BD09}" type="slidenum">
              <a:rPr lang="en-GB"/>
              <a:pPr fontAlgn="base">
                <a:spcBef>
                  <a:spcPct val="0"/>
                </a:spcBef>
                <a:spcAft>
                  <a:spcPct val="0"/>
                </a:spcAft>
              </a:pPr>
              <a:t>7</a:t>
            </a:fld>
            <a:endParaRPr lang="en-GB"/>
          </a:p>
        </p:txBody>
      </p:sp>
    </p:spTree>
    <p:extLst>
      <p:ext uri="{BB962C8B-B14F-4D97-AF65-F5344CB8AC3E}">
        <p14:creationId xmlns:p14="http://schemas.microsoft.com/office/powerpoint/2010/main" val="158178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B9CBE-B67D-43DD-A9DE-DB9C61F0479B}" type="slidenum">
              <a:rPr lang="en-GB"/>
              <a:pPr fontAlgn="base">
                <a:spcBef>
                  <a:spcPct val="0"/>
                </a:spcBef>
                <a:spcAft>
                  <a:spcPct val="0"/>
                </a:spcAft>
              </a:pPr>
              <a:t>8</a:t>
            </a:fld>
            <a:endParaRPr lang="en-GB"/>
          </a:p>
        </p:txBody>
      </p:sp>
    </p:spTree>
    <p:extLst>
      <p:ext uri="{BB962C8B-B14F-4D97-AF65-F5344CB8AC3E}">
        <p14:creationId xmlns:p14="http://schemas.microsoft.com/office/powerpoint/2010/main" val="168338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EF86C46-BDE4-472D-9B61-4A238AC90999}" type="slidenum">
              <a:rPr lang="en-GB" smtClean="0"/>
              <a:pPr>
                <a:defRPr/>
              </a:pPr>
              <a:t>11</a:t>
            </a:fld>
            <a:endParaRPr lang="en-GB"/>
          </a:p>
        </p:txBody>
      </p:sp>
    </p:spTree>
    <p:extLst>
      <p:ext uri="{BB962C8B-B14F-4D97-AF65-F5344CB8AC3E}">
        <p14:creationId xmlns:p14="http://schemas.microsoft.com/office/powerpoint/2010/main" val="137726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178E2-30CC-4CBC-98E0-DEC06F46F0A9}" type="slidenum">
              <a:rPr lang="en-GB"/>
              <a:pPr fontAlgn="base">
                <a:spcBef>
                  <a:spcPct val="0"/>
                </a:spcBef>
                <a:spcAft>
                  <a:spcPct val="0"/>
                </a:spcAft>
              </a:pPr>
              <a:t>12</a:t>
            </a:fld>
            <a:endParaRPr lang="en-GB"/>
          </a:p>
        </p:txBody>
      </p:sp>
    </p:spTree>
    <p:extLst>
      <p:ext uri="{BB962C8B-B14F-4D97-AF65-F5344CB8AC3E}">
        <p14:creationId xmlns:p14="http://schemas.microsoft.com/office/powerpoint/2010/main" val="223318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1596FE-FE08-4B39-BF31-9E03EB9F6E88}" type="slidenum">
              <a:rPr lang="en-GB"/>
              <a:pPr fontAlgn="base">
                <a:spcBef>
                  <a:spcPct val="0"/>
                </a:spcBef>
                <a:spcAft>
                  <a:spcPct val="0"/>
                </a:spcAft>
              </a:pPr>
              <a:t>13</a:t>
            </a:fld>
            <a:endParaRPr lang="en-GB"/>
          </a:p>
        </p:txBody>
      </p:sp>
    </p:spTree>
    <p:extLst>
      <p:ext uri="{BB962C8B-B14F-4D97-AF65-F5344CB8AC3E}">
        <p14:creationId xmlns:p14="http://schemas.microsoft.com/office/powerpoint/2010/main" val="379673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51FCAC4-40AC-4146-AD7D-93D1A2720013}" type="datetimeFigureOut">
              <a:rPr lang="en-GB" smtClean="0"/>
              <a:pPr>
                <a:defRPr/>
              </a:pPr>
              <a:t>29/09/2022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8EE78BD-9A41-4EA7-BF23-5A4402496CCF}" type="slidenum">
              <a:rPr lang="en-GB" smtClean="0"/>
              <a:pPr>
                <a:defRPr/>
              </a:pPr>
              <a:t>‹#›</a:t>
            </a:fld>
            <a:endParaRPr lang="en-GB"/>
          </a:p>
        </p:txBody>
      </p:sp>
    </p:spTree>
    <p:extLst>
      <p:ext uri="{BB962C8B-B14F-4D97-AF65-F5344CB8AC3E}">
        <p14:creationId xmlns:p14="http://schemas.microsoft.com/office/powerpoint/2010/main" val="247394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E8C1FE9-02F1-4F7A-813E-6EC83781C144}" type="datetimeFigureOut">
              <a:rPr lang="en-GB" smtClean="0"/>
              <a:pPr>
                <a:defRPr/>
              </a:pPr>
              <a:t>29/09/2022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92131E3-AF66-48AB-8E17-3CA492FA1F3A}" type="slidenum">
              <a:rPr lang="en-GB" smtClean="0"/>
              <a:pPr>
                <a:defRPr/>
              </a:pPr>
              <a:t>‹#›</a:t>
            </a:fld>
            <a:endParaRPr lang="en-GB"/>
          </a:p>
        </p:txBody>
      </p:sp>
    </p:spTree>
    <p:extLst>
      <p:ext uri="{BB962C8B-B14F-4D97-AF65-F5344CB8AC3E}">
        <p14:creationId xmlns:p14="http://schemas.microsoft.com/office/powerpoint/2010/main" val="3019697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fld id="{100C959E-5BFA-41FB-8327-07EAE6A43E9F}" type="datetimeFigureOut">
              <a:rPr lang="en-GB" smtClean="0"/>
              <a:pPr>
                <a:defRPr/>
              </a:pPr>
              <a:t>29/09/2022</a:t>
            </a:fld>
            <a:endParaRPr lang="en-GB"/>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GB"/>
          </a:p>
        </p:txBody>
      </p:sp>
      <p:sp>
        <p:nvSpPr>
          <p:cNvPr id="6" name="Slide Number Placeholder 5"/>
          <p:cNvSpPr>
            <a:spLocks noGrp="1"/>
          </p:cNvSpPr>
          <p:nvPr>
            <p:ph type="sldNum" sz="quarter" idx="12"/>
          </p:nvPr>
        </p:nvSpPr>
        <p:spPr>
          <a:xfrm>
            <a:off x="6054787" y="6422855"/>
            <a:ext cx="659819" cy="365125"/>
          </a:xfrm>
        </p:spPr>
        <p:txBody>
          <a:bodyPr/>
          <a:lstStyle/>
          <a:p>
            <a:pPr>
              <a:defRPr/>
            </a:pPr>
            <a:fld id="{62F301BF-E6D6-4649-9373-49BF00271AD5}" type="slidenum">
              <a:rPr lang="en-GB" smtClean="0"/>
              <a:pPr>
                <a:defRPr/>
              </a:pPr>
              <a:t>‹#›</a:t>
            </a:fld>
            <a:endParaRPr lang="en-GB"/>
          </a:p>
        </p:txBody>
      </p:sp>
    </p:spTree>
    <p:extLst>
      <p:ext uri="{BB962C8B-B14F-4D97-AF65-F5344CB8AC3E}">
        <p14:creationId xmlns:p14="http://schemas.microsoft.com/office/powerpoint/2010/main" val="199731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399AB6E-9639-4CC4-9FD9-5ED754EE76CC}" type="datetimeFigureOut">
              <a:rPr lang="en-GB" smtClean="0"/>
              <a:pPr>
                <a:defRPr/>
              </a:pPr>
              <a:t>29/09/2022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69091DC-84AA-4319-B54B-FEECB84E2308}" type="slidenum">
              <a:rPr lang="en-GB" smtClean="0"/>
              <a:pPr>
                <a:defRPr/>
              </a:pPr>
              <a:t>‹#›</a:t>
            </a:fld>
            <a:endParaRPr lang="en-GB"/>
          </a:p>
        </p:txBody>
      </p:sp>
    </p:spTree>
    <p:extLst>
      <p:ext uri="{BB962C8B-B14F-4D97-AF65-F5344CB8AC3E}">
        <p14:creationId xmlns:p14="http://schemas.microsoft.com/office/powerpoint/2010/main" val="318516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5F748018-A2A8-4977-9782-15736D7E6513}" type="datetimeFigureOut">
              <a:rPr lang="en-GB" smtClean="0"/>
              <a:pPr>
                <a:defRPr/>
              </a:pPr>
              <a:t>29/09/2022</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93737DC5-B7DE-4273-AFCB-8FBFCA7D5E3A}" type="slidenum">
              <a:rPr lang="en-GB" smtClean="0"/>
              <a:pPr>
                <a:defRPr/>
              </a:pPr>
              <a:t>‹#›</a:t>
            </a:fld>
            <a:endParaRPr lang="en-GB"/>
          </a:p>
        </p:txBody>
      </p:sp>
    </p:spTree>
    <p:extLst>
      <p:ext uri="{BB962C8B-B14F-4D97-AF65-F5344CB8AC3E}">
        <p14:creationId xmlns:p14="http://schemas.microsoft.com/office/powerpoint/2010/main" val="8524731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17C46FB-409A-43E9-9507-3B3C3D0B417E}" type="datetimeFigureOut">
              <a:rPr lang="en-GB" smtClean="0"/>
              <a:pPr>
                <a:defRPr/>
              </a:pPr>
              <a:t>29/09/2022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78F8F0D-06F9-4132-BED1-94CF445C3939}" type="slidenum">
              <a:rPr lang="en-GB" smtClean="0"/>
              <a:pPr>
                <a:defRPr/>
              </a:pPr>
              <a:t>‹#›</a:t>
            </a:fld>
            <a:endParaRPr lang="en-GB"/>
          </a:p>
        </p:txBody>
      </p:sp>
    </p:spTree>
    <p:extLst>
      <p:ext uri="{BB962C8B-B14F-4D97-AF65-F5344CB8AC3E}">
        <p14:creationId xmlns:p14="http://schemas.microsoft.com/office/powerpoint/2010/main" val="2724122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BFC8FB5-86FC-4B06-AAB2-8D73A6B365EA}" type="datetimeFigureOut">
              <a:rPr lang="en-GB" smtClean="0"/>
              <a:pPr>
                <a:defRPr/>
              </a:pPr>
              <a:t>29/09/2022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A4D8BA5-32BC-47B3-AB64-53EA3FECB6B5}" type="slidenum">
              <a:rPr lang="en-GB" smtClean="0"/>
              <a:pPr>
                <a:defRPr/>
              </a:pPr>
              <a:t>‹#›</a:t>
            </a:fld>
            <a:endParaRPr lang="en-GB"/>
          </a:p>
        </p:txBody>
      </p:sp>
    </p:spTree>
    <p:extLst>
      <p:ext uri="{BB962C8B-B14F-4D97-AF65-F5344CB8AC3E}">
        <p14:creationId xmlns:p14="http://schemas.microsoft.com/office/powerpoint/2010/main" val="314401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3D230437-DC33-43A0-91DC-BA879492D308}" type="datetimeFigureOut">
              <a:rPr lang="en-GB" smtClean="0"/>
              <a:pPr>
                <a:defRPr/>
              </a:pPr>
              <a:t>29/09/2022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32636E7-4599-489D-B2DE-1EC7C73E1A17}" type="slidenum">
              <a:rPr lang="en-GB" smtClean="0"/>
              <a:pPr>
                <a:defRPr/>
              </a:pPr>
              <a:t>‹#›</a:t>
            </a:fld>
            <a:endParaRPr lang="en-GB"/>
          </a:p>
        </p:txBody>
      </p:sp>
    </p:spTree>
    <p:extLst>
      <p:ext uri="{BB962C8B-B14F-4D97-AF65-F5344CB8AC3E}">
        <p14:creationId xmlns:p14="http://schemas.microsoft.com/office/powerpoint/2010/main" val="340573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610AC34-EEBA-4309-A38F-49D42A681AEA}" type="datetimeFigureOut">
              <a:rPr lang="en-GB" smtClean="0"/>
              <a:pPr>
                <a:defRPr/>
              </a:pPr>
              <a:t>29/09/2022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2B53D0AE-5E50-4373-A5E2-4EEBF4E4664C}" type="slidenum">
              <a:rPr lang="en-GB" smtClean="0"/>
              <a:pPr>
                <a:defRPr/>
              </a:pPr>
              <a:t>‹#›</a:t>
            </a:fld>
            <a:endParaRPr lang="en-GB"/>
          </a:p>
        </p:txBody>
      </p:sp>
    </p:spTree>
    <p:extLst>
      <p:ext uri="{BB962C8B-B14F-4D97-AF65-F5344CB8AC3E}">
        <p14:creationId xmlns:p14="http://schemas.microsoft.com/office/powerpoint/2010/main" val="152979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DAA16F22-1EC7-467A-A86A-4168846F4D17}" type="datetimeFigureOut">
              <a:rPr lang="en-GB" smtClean="0"/>
              <a:pPr>
                <a:defRPr/>
              </a:pPr>
              <a:t>29/09/2022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44699D3-977D-4A40-9828-BD3CF4A3D075}" type="slidenum">
              <a:rPr lang="en-GB" smtClean="0"/>
              <a:pPr>
                <a:defRPr/>
              </a:pPr>
              <a:t>‹#›</a:t>
            </a:fld>
            <a:endParaRPr lang="en-GB"/>
          </a:p>
        </p:txBody>
      </p:sp>
    </p:spTree>
    <p:extLst>
      <p:ext uri="{BB962C8B-B14F-4D97-AF65-F5344CB8AC3E}">
        <p14:creationId xmlns:p14="http://schemas.microsoft.com/office/powerpoint/2010/main" val="239798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7F77C97-9266-47B7-B001-BFB2BD38FB9E}" type="datetimeFigureOut">
              <a:rPr lang="en-GB" smtClean="0"/>
              <a:pPr>
                <a:defRPr/>
              </a:pPr>
              <a:t>29/09/2022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2A05EDE-227F-4405-ABB7-8FBD787942BB}" type="slidenum">
              <a:rPr lang="en-GB" smtClean="0"/>
              <a:pPr>
                <a:defRPr/>
              </a:pPr>
              <a:t>‹#›</a:t>
            </a:fld>
            <a:endParaRPr lang="en-GB"/>
          </a:p>
        </p:txBody>
      </p:sp>
    </p:spTree>
    <p:extLst>
      <p:ext uri="{BB962C8B-B14F-4D97-AF65-F5344CB8AC3E}">
        <p14:creationId xmlns:p14="http://schemas.microsoft.com/office/powerpoint/2010/main" val="20509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fld id="{19FF8E0B-0E8A-4E78-86C8-F07CE7BFF747}" type="datetimeFigureOut">
              <a:rPr lang="en-GB" smtClean="0"/>
              <a:pPr>
                <a:defRPr/>
              </a:pPr>
              <a:t>29/09/2022</a:t>
            </a:fld>
            <a:endParaRPr lang="en-GB"/>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GB"/>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0C5C2FA6-8DF3-4A0D-9FC4-EA1F8EC8DD7A}" type="slidenum">
              <a:rPr lang="en-GB" smtClean="0"/>
              <a:pPr>
                <a:defRPr/>
              </a:pPr>
              <a:t>‹#›</a:t>
            </a:fld>
            <a:endParaRPr lang="en-GB"/>
          </a:p>
        </p:txBody>
      </p:sp>
    </p:spTree>
    <p:extLst>
      <p:ext uri="{BB962C8B-B14F-4D97-AF65-F5344CB8AC3E}">
        <p14:creationId xmlns:p14="http://schemas.microsoft.com/office/powerpoint/2010/main" val="292644760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ome.oxfordowl.co.uk/reading/what-is-letters-and-soun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xfordowl.co.uk/for-home/reading-owl/expert-help/phonics-made-easy" TargetMode="External"/><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908720"/>
            <a:ext cx="7308304" cy="3539430"/>
          </a:xfrm>
          <a:prstGeom prst="rect">
            <a:avLst/>
          </a:prstGeom>
          <a:noFill/>
        </p:spPr>
        <p:txBody>
          <a:bodyPr>
            <a:spAutoFit/>
          </a:bodyPr>
          <a:lstStyle/>
          <a:p>
            <a:pPr algn="ctr" fontAlgn="auto">
              <a:spcBef>
                <a:spcPts val="0"/>
              </a:spcBef>
              <a:spcAft>
                <a:spcPts val="0"/>
              </a:spcAft>
              <a:defRPr/>
            </a:pPr>
            <a:endParaRPr lang="en-US" sz="4400" b="1" dirty="0" smtClean="0">
              <a:ln w="19050">
                <a:solidFill>
                  <a:schemeClr val="tx2">
                    <a:tint val="1000"/>
                  </a:schemeClr>
                </a:solidFill>
                <a:prstDash val="solid"/>
              </a:ln>
              <a:solidFill>
                <a:schemeClr val="tx2">
                  <a:lumMod val="10000"/>
                </a:schemeClr>
              </a:solidFill>
              <a:latin typeface="Century Gothic" panose="020B0502020202020204" pitchFamily="34" charset="0"/>
            </a:endParaRPr>
          </a:p>
          <a:p>
            <a:pPr algn="ctr" fontAlgn="auto">
              <a:spcBef>
                <a:spcPts val="0"/>
              </a:spcBef>
              <a:spcAft>
                <a:spcPts val="0"/>
              </a:spcAft>
              <a:defRPr/>
            </a:pPr>
            <a:endParaRPr lang="en-US" sz="6000" b="1" dirty="0" smtClean="0">
              <a:ln w="19050">
                <a:solidFill>
                  <a:schemeClr val="tx2">
                    <a:tint val="1000"/>
                  </a:schemeClr>
                </a:solidFill>
                <a:prstDash val="solid"/>
              </a:ln>
              <a:solidFill>
                <a:schemeClr val="tx2">
                  <a:lumMod val="10000"/>
                </a:schemeClr>
              </a:solidFill>
              <a:latin typeface="Century Gothic" panose="020B0502020202020204" pitchFamily="34" charset="0"/>
            </a:endParaRPr>
          </a:p>
          <a:p>
            <a:pPr algn="ctr" fontAlgn="auto">
              <a:spcBef>
                <a:spcPts val="0"/>
              </a:spcBef>
              <a:spcAft>
                <a:spcPts val="0"/>
              </a:spcAft>
              <a:defRPr/>
            </a:pPr>
            <a:r>
              <a:rPr lang="en-US" sz="6000" b="1" dirty="0" smtClean="0">
                <a:ln w="19050">
                  <a:solidFill>
                    <a:schemeClr val="tx2">
                      <a:tint val="1000"/>
                    </a:schemeClr>
                  </a:solidFill>
                  <a:prstDash val="solid"/>
                </a:ln>
                <a:solidFill>
                  <a:schemeClr val="tx2">
                    <a:lumMod val="10000"/>
                  </a:schemeClr>
                </a:solidFill>
                <a:latin typeface="Century Gothic" panose="020B0502020202020204" pitchFamily="34" charset="0"/>
              </a:rPr>
              <a:t>Phonics Workshop</a:t>
            </a:r>
          </a:p>
          <a:p>
            <a:pPr algn="ctr" fontAlgn="auto">
              <a:spcBef>
                <a:spcPts val="0"/>
              </a:spcBef>
              <a:spcAft>
                <a:spcPts val="0"/>
              </a:spcAft>
              <a:defRPr/>
            </a:pPr>
            <a:r>
              <a:rPr lang="en-US" sz="6000" b="1" dirty="0" smtClean="0">
                <a:ln w="19050">
                  <a:solidFill>
                    <a:schemeClr val="tx2">
                      <a:tint val="1000"/>
                    </a:schemeClr>
                  </a:solidFill>
                  <a:prstDash val="solid"/>
                </a:ln>
                <a:solidFill>
                  <a:schemeClr val="tx2">
                    <a:lumMod val="10000"/>
                  </a:schemeClr>
                </a:solidFill>
                <a:latin typeface="Century Gothic" panose="020B0502020202020204" pitchFamily="34" charset="0"/>
              </a:rPr>
              <a:t> </a:t>
            </a:r>
            <a:endParaRPr lang="en-US" sz="8000" b="1" dirty="0">
              <a:ln w="19050">
                <a:solidFill>
                  <a:schemeClr val="tx2">
                    <a:tint val="1000"/>
                  </a:schemeClr>
                </a:solidFill>
                <a:prstDash val="solid"/>
              </a:ln>
              <a:solidFill>
                <a:schemeClr val="tx2">
                  <a:lumMod val="10000"/>
                </a:schemeClr>
              </a:solidFill>
              <a:latin typeface="Century Gothic" panose="020B0502020202020204" pitchFamily="34" charset="0"/>
            </a:endParaRPr>
          </a:p>
        </p:txBody>
      </p:sp>
      <p:sp>
        <p:nvSpPr>
          <p:cNvPr id="14338" name="TextBox 4"/>
          <p:cNvSpPr txBox="1">
            <a:spLocks noChangeArrowheads="1"/>
          </p:cNvSpPr>
          <p:nvPr/>
        </p:nvSpPr>
        <p:spPr bwMode="auto">
          <a:xfrm>
            <a:off x="395536" y="4509120"/>
            <a:ext cx="7956376" cy="1754326"/>
          </a:xfrm>
          <a:prstGeom prst="rect">
            <a:avLst/>
          </a:prstGeom>
          <a:noFill/>
          <a:ln w="9525">
            <a:noFill/>
            <a:miter lim="800000"/>
            <a:headEnd/>
            <a:tailEnd/>
          </a:ln>
        </p:spPr>
        <p:txBody>
          <a:bodyPr wrap="square">
            <a:spAutoFit/>
          </a:bodyPr>
          <a:lstStyle/>
          <a:p>
            <a:pPr algn="ctr"/>
            <a:r>
              <a:rPr lang="en-GB" sz="3200" dirty="0" smtClean="0">
                <a:latin typeface="Century Gothic" panose="020B0502020202020204" pitchFamily="34" charset="0"/>
              </a:rPr>
              <a:t>Thursday 29</a:t>
            </a:r>
            <a:r>
              <a:rPr lang="en-GB" sz="3200" baseline="30000" dirty="0" smtClean="0">
                <a:latin typeface="Century Gothic" panose="020B0502020202020204" pitchFamily="34" charset="0"/>
              </a:rPr>
              <a:t>th</a:t>
            </a:r>
            <a:r>
              <a:rPr lang="en-GB" sz="3200" dirty="0" smtClean="0">
                <a:latin typeface="Century Gothic" panose="020B0502020202020204" pitchFamily="34" charset="0"/>
              </a:rPr>
              <a:t> September 2022</a:t>
            </a:r>
          </a:p>
          <a:p>
            <a:pPr algn="ctr"/>
            <a:endParaRPr lang="en-GB" sz="3200" dirty="0">
              <a:latin typeface="Century Gothic" panose="020B0502020202020204" pitchFamily="34" charset="0"/>
            </a:endParaRPr>
          </a:p>
          <a:p>
            <a:pPr algn="ctr"/>
            <a:r>
              <a:rPr lang="en-GB" sz="4400" dirty="0">
                <a:latin typeface="Century Gothic" panose="020B0502020202020204" pitchFamily="34" charset="0"/>
              </a:rPr>
              <a:t>Abbots </a:t>
            </a:r>
            <a:r>
              <a:rPr lang="en-GB" sz="4400" dirty="0" err="1" smtClean="0">
                <a:latin typeface="Century Gothic" panose="020B0502020202020204" pitchFamily="34" charset="0"/>
              </a:rPr>
              <a:t>Ripton</a:t>
            </a:r>
            <a:r>
              <a:rPr lang="en-GB" sz="4400" dirty="0" smtClean="0">
                <a:latin typeface="Century Gothic" panose="020B0502020202020204" pitchFamily="34" charset="0"/>
              </a:rPr>
              <a:t> CE  School</a:t>
            </a:r>
            <a:endParaRPr lang="en-GB" sz="4400" dirty="0">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404664"/>
            <a:ext cx="2238687" cy="17337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GB" sz="6000" dirty="0">
                <a:latin typeface="Century Gothic" panose="020B0502020202020204" pitchFamily="34" charset="0"/>
              </a:rPr>
              <a:t>Phase </a:t>
            </a:r>
            <a:r>
              <a:rPr lang="en-GB" sz="6000" dirty="0" smtClean="0">
                <a:latin typeface="Century Gothic" panose="020B0502020202020204" pitchFamily="34" charset="0"/>
              </a:rPr>
              <a:t>3-RECEPtion</a:t>
            </a:r>
            <a:endParaRPr lang="en-GB" sz="6000" dirty="0">
              <a:latin typeface="Century Gothic" panose="020B0502020202020204" pitchFamily="34" charset="0"/>
            </a:endParaRPr>
          </a:p>
        </p:txBody>
      </p:sp>
      <p:sp>
        <p:nvSpPr>
          <p:cNvPr id="19458" name="Content Placeholder 2"/>
          <p:cNvSpPr>
            <a:spLocks noGrp="1"/>
          </p:cNvSpPr>
          <p:nvPr>
            <p:ph idx="1"/>
          </p:nvPr>
        </p:nvSpPr>
        <p:spPr>
          <a:xfrm>
            <a:off x="251520" y="2132856"/>
            <a:ext cx="8496300" cy="5060950"/>
          </a:xfrm>
        </p:spPr>
        <p:txBody>
          <a:bodyPr/>
          <a:lstStyle/>
          <a:p>
            <a:r>
              <a:rPr lang="en-GB" sz="3600" b="1" dirty="0">
                <a:latin typeface="Century Gothic" panose="020B0502020202020204" pitchFamily="34" charset="0"/>
              </a:rPr>
              <a:t>Set 6:</a:t>
            </a:r>
            <a:r>
              <a:rPr lang="en-GB" sz="3600" dirty="0">
                <a:latin typeface="Century Gothic" panose="020B0502020202020204" pitchFamily="34" charset="0"/>
              </a:rPr>
              <a:t> j, v, w, x</a:t>
            </a:r>
          </a:p>
          <a:p>
            <a:r>
              <a:rPr lang="en-GB" sz="3600" b="1" dirty="0">
                <a:latin typeface="Century Gothic" panose="020B0502020202020204" pitchFamily="34" charset="0"/>
              </a:rPr>
              <a:t>Set 7</a:t>
            </a:r>
            <a:r>
              <a:rPr lang="en-GB" sz="3600" dirty="0">
                <a:latin typeface="Century Gothic" panose="020B0502020202020204" pitchFamily="34" charset="0"/>
              </a:rPr>
              <a:t>: y, z, </a:t>
            </a:r>
            <a:r>
              <a:rPr lang="en-GB" sz="3600" dirty="0" err="1">
                <a:latin typeface="Century Gothic" panose="020B0502020202020204" pitchFamily="34" charset="0"/>
              </a:rPr>
              <a:t>zz</a:t>
            </a:r>
            <a:r>
              <a:rPr lang="en-GB" sz="3600" dirty="0">
                <a:latin typeface="Century Gothic" panose="020B0502020202020204" pitchFamily="34" charset="0"/>
              </a:rPr>
              <a:t>, </a:t>
            </a:r>
            <a:r>
              <a:rPr lang="en-GB" sz="3600" dirty="0" err="1">
                <a:latin typeface="Century Gothic" panose="020B0502020202020204" pitchFamily="34" charset="0"/>
              </a:rPr>
              <a:t>qu</a:t>
            </a:r>
            <a:endParaRPr lang="en-GB" sz="3600" dirty="0">
              <a:latin typeface="Century Gothic" panose="020B0502020202020204" pitchFamily="34" charset="0"/>
            </a:endParaRPr>
          </a:p>
          <a:p>
            <a:r>
              <a:rPr lang="en-GB" sz="3600" b="1" dirty="0">
                <a:latin typeface="Century Gothic" panose="020B0502020202020204" pitchFamily="34" charset="0"/>
              </a:rPr>
              <a:t>Consonant digraphs</a:t>
            </a:r>
            <a:r>
              <a:rPr lang="en-GB" sz="3600" dirty="0">
                <a:latin typeface="Century Gothic" panose="020B0502020202020204" pitchFamily="34" charset="0"/>
              </a:rPr>
              <a:t>: </a:t>
            </a:r>
            <a:r>
              <a:rPr lang="en-GB" sz="3600" dirty="0" err="1">
                <a:latin typeface="Century Gothic" panose="020B0502020202020204" pitchFamily="34" charset="0"/>
              </a:rPr>
              <a:t>ch</a:t>
            </a:r>
            <a:r>
              <a:rPr lang="en-GB" sz="3600" dirty="0">
                <a:latin typeface="Century Gothic" panose="020B0502020202020204" pitchFamily="34" charset="0"/>
              </a:rPr>
              <a:t>, </a:t>
            </a:r>
            <a:r>
              <a:rPr lang="en-GB" sz="3600" dirty="0" err="1">
                <a:latin typeface="Century Gothic" panose="020B0502020202020204" pitchFamily="34" charset="0"/>
              </a:rPr>
              <a:t>sh</a:t>
            </a:r>
            <a:r>
              <a:rPr lang="en-GB" sz="3600" dirty="0">
                <a:latin typeface="Century Gothic" panose="020B0502020202020204" pitchFamily="34" charset="0"/>
              </a:rPr>
              <a:t>, </a:t>
            </a:r>
            <a:r>
              <a:rPr lang="en-GB" sz="3600" dirty="0" err="1">
                <a:latin typeface="Century Gothic" panose="020B0502020202020204" pitchFamily="34" charset="0"/>
              </a:rPr>
              <a:t>th</a:t>
            </a:r>
            <a:r>
              <a:rPr lang="en-GB" sz="3600" dirty="0">
                <a:latin typeface="Century Gothic" panose="020B0502020202020204" pitchFamily="34" charset="0"/>
              </a:rPr>
              <a:t>, ng</a:t>
            </a:r>
          </a:p>
          <a:p>
            <a:r>
              <a:rPr lang="en-GB" sz="3600" b="1" dirty="0">
                <a:latin typeface="Century Gothic" panose="020B0502020202020204" pitchFamily="34" charset="0"/>
              </a:rPr>
              <a:t>Vowel digraphs</a:t>
            </a:r>
            <a:r>
              <a:rPr lang="en-GB" sz="3600" dirty="0">
                <a:latin typeface="Century Gothic" panose="020B0502020202020204" pitchFamily="34" charset="0"/>
              </a:rPr>
              <a:t>: </a:t>
            </a:r>
            <a:r>
              <a:rPr lang="en-GB" sz="3600" dirty="0" err="1">
                <a:latin typeface="Century Gothic" panose="020B0502020202020204" pitchFamily="34" charset="0"/>
              </a:rPr>
              <a:t>ai</a:t>
            </a:r>
            <a:r>
              <a:rPr lang="en-GB" sz="3600" dirty="0">
                <a:latin typeface="Century Gothic" panose="020B0502020202020204" pitchFamily="34" charset="0"/>
              </a:rPr>
              <a:t>, </a:t>
            </a:r>
            <a:r>
              <a:rPr lang="en-GB" sz="3600" dirty="0" err="1">
                <a:latin typeface="Century Gothic" panose="020B0502020202020204" pitchFamily="34" charset="0"/>
              </a:rPr>
              <a:t>ee</a:t>
            </a:r>
            <a:r>
              <a:rPr lang="en-GB" sz="3600" dirty="0">
                <a:latin typeface="Century Gothic" panose="020B0502020202020204" pitchFamily="34" charset="0"/>
              </a:rPr>
              <a:t>, </a:t>
            </a:r>
            <a:r>
              <a:rPr lang="en-GB" sz="3600" dirty="0" err="1">
                <a:latin typeface="Century Gothic" panose="020B0502020202020204" pitchFamily="34" charset="0"/>
              </a:rPr>
              <a:t>igh</a:t>
            </a:r>
            <a:r>
              <a:rPr lang="en-GB" sz="3600" dirty="0">
                <a:latin typeface="Century Gothic" panose="020B0502020202020204" pitchFamily="34" charset="0"/>
              </a:rPr>
              <a:t>, </a:t>
            </a:r>
            <a:r>
              <a:rPr lang="en-GB" sz="3600" dirty="0" err="1">
                <a:latin typeface="Century Gothic" panose="020B0502020202020204" pitchFamily="34" charset="0"/>
              </a:rPr>
              <a:t>oa</a:t>
            </a:r>
            <a:r>
              <a:rPr lang="en-GB" sz="3600" dirty="0">
                <a:latin typeface="Century Gothic" panose="020B0502020202020204" pitchFamily="34" charset="0"/>
              </a:rPr>
              <a:t>, </a:t>
            </a:r>
            <a:r>
              <a:rPr lang="en-GB" sz="3600" dirty="0" err="1">
                <a:latin typeface="Century Gothic" panose="020B0502020202020204" pitchFamily="34" charset="0"/>
              </a:rPr>
              <a:t>oo</a:t>
            </a:r>
            <a:r>
              <a:rPr lang="en-GB" sz="3600" dirty="0">
                <a:latin typeface="Century Gothic" panose="020B0502020202020204" pitchFamily="34" charset="0"/>
              </a:rPr>
              <a:t>, </a:t>
            </a:r>
            <a:r>
              <a:rPr lang="en-GB" sz="3600" dirty="0" err="1">
                <a:latin typeface="Century Gothic" panose="020B0502020202020204" pitchFamily="34" charset="0"/>
              </a:rPr>
              <a:t>ar</a:t>
            </a:r>
            <a:r>
              <a:rPr lang="en-GB" sz="3600" dirty="0">
                <a:latin typeface="Century Gothic" panose="020B0502020202020204" pitchFamily="34" charset="0"/>
              </a:rPr>
              <a:t>, or, </a:t>
            </a:r>
            <a:r>
              <a:rPr lang="en-GB" sz="3600" dirty="0" err="1">
                <a:latin typeface="Century Gothic" panose="020B0502020202020204" pitchFamily="34" charset="0"/>
              </a:rPr>
              <a:t>ur</a:t>
            </a:r>
            <a:r>
              <a:rPr lang="en-GB" sz="3600" dirty="0">
                <a:latin typeface="Century Gothic" panose="020B0502020202020204" pitchFamily="34" charset="0"/>
              </a:rPr>
              <a:t>, ow, oi, ear, air, </a:t>
            </a:r>
            <a:r>
              <a:rPr lang="en-GB" sz="3600" dirty="0" err="1">
                <a:latin typeface="Century Gothic" panose="020B0502020202020204" pitchFamily="34" charset="0"/>
              </a:rPr>
              <a:t>ure</a:t>
            </a:r>
            <a:r>
              <a:rPr lang="en-GB" sz="3600" dirty="0">
                <a:latin typeface="Century Gothic" panose="020B0502020202020204" pitchFamily="34" charset="0"/>
              </a:rPr>
              <a:t>, </a:t>
            </a:r>
            <a:r>
              <a:rPr lang="en-GB" sz="3600" dirty="0" err="1">
                <a:latin typeface="Century Gothic" panose="020B0502020202020204" pitchFamily="34" charset="0"/>
              </a:rPr>
              <a:t>er</a:t>
            </a:r>
            <a:endParaRPr lang="en-GB" sz="3600" dirty="0">
              <a:latin typeface="Century Gothic" panose="020B0502020202020204" pitchFamily="34" charset="0"/>
            </a:endParaRPr>
          </a:p>
          <a:p>
            <a:r>
              <a:rPr lang="en-GB" sz="3600" b="1" dirty="0" smtClean="0">
                <a:latin typeface="Century Gothic" panose="020B0502020202020204" pitchFamily="34" charset="0"/>
              </a:rPr>
              <a:t>Tricky Words: </a:t>
            </a:r>
            <a:r>
              <a:rPr lang="en-GB" sz="3600" dirty="0" smtClean="0">
                <a:latin typeface="Century Gothic" panose="020B0502020202020204" pitchFamily="34" charset="0"/>
              </a:rPr>
              <a:t>we</a:t>
            </a:r>
            <a:r>
              <a:rPr lang="en-GB" sz="3600" dirty="0">
                <a:latin typeface="Century Gothic" panose="020B0502020202020204" pitchFamily="34" charset="0"/>
              </a:rPr>
              <a:t>, he, me, she, be, was, </a:t>
            </a:r>
            <a:r>
              <a:rPr lang="en-GB" sz="3600" dirty="0" smtClean="0">
                <a:latin typeface="Century Gothic" panose="020B0502020202020204" pitchFamily="34" charset="0"/>
              </a:rPr>
              <a:t>my</a:t>
            </a:r>
            <a:r>
              <a:rPr lang="en-GB" sz="3600" dirty="0">
                <a:latin typeface="Century Gothic" panose="020B0502020202020204" pitchFamily="34" charset="0"/>
              </a:rPr>
              <a:t>, you, they, her, all, are</a:t>
            </a:r>
          </a:p>
          <a:p>
            <a:pPr>
              <a:lnSpc>
                <a:spcPct val="150000"/>
              </a:lnSpc>
            </a:pPr>
            <a:endParaRPr lang="en-GB"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GB" sz="6000" dirty="0">
                <a:latin typeface="Century Gothic" panose="020B0502020202020204" pitchFamily="34" charset="0"/>
              </a:rPr>
              <a:t>Phase </a:t>
            </a:r>
            <a:r>
              <a:rPr lang="en-GB" sz="6000" dirty="0" smtClean="0">
                <a:latin typeface="Century Gothic" panose="020B0502020202020204" pitchFamily="34" charset="0"/>
              </a:rPr>
              <a:t>4-RECEPtion</a:t>
            </a:r>
            <a:endParaRPr lang="en-GB" sz="6000" dirty="0">
              <a:latin typeface="Century Gothic" panose="020B0502020202020204" pitchFamily="34" charset="0"/>
            </a:endParaRPr>
          </a:p>
        </p:txBody>
      </p:sp>
      <p:sp>
        <p:nvSpPr>
          <p:cNvPr id="20482" name="Content Placeholder 2"/>
          <p:cNvSpPr>
            <a:spLocks noGrp="1"/>
          </p:cNvSpPr>
          <p:nvPr>
            <p:ph idx="1"/>
          </p:nvPr>
        </p:nvSpPr>
        <p:spPr>
          <a:xfrm>
            <a:off x="251520" y="1916832"/>
            <a:ext cx="8496300" cy="3744416"/>
          </a:xfrm>
        </p:spPr>
        <p:txBody>
          <a:bodyPr>
            <a:normAutofit/>
          </a:bodyPr>
          <a:lstStyle/>
          <a:p>
            <a:r>
              <a:rPr lang="en-GB" sz="4800" dirty="0">
                <a:latin typeface="Century Gothic" panose="020B0502020202020204" pitchFamily="34" charset="0"/>
              </a:rPr>
              <a:t>This phase consolidates all the children have learnt </a:t>
            </a:r>
            <a:r>
              <a:rPr lang="en-GB" sz="4800" dirty="0" smtClean="0">
                <a:latin typeface="Century Gothic" panose="020B0502020202020204" pitchFamily="34" charset="0"/>
              </a:rPr>
              <a:t>in phases 2 and 3, </a:t>
            </a:r>
            <a:r>
              <a:rPr lang="en-GB" sz="4800" dirty="0">
                <a:latin typeface="Century Gothic" panose="020B0502020202020204" pitchFamily="34" charset="0"/>
              </a:rPr>
              <a:t>and helps </a:t>
            </a:r>
            <a:r>
              <a:rPr lang="en-GB" sz="4800" dirty="0" smtClean="0">
                <a:latin typeface="Century Gothic" panose="020B0502020202020204" pitchFamily="34" charset="0"/>
              </a:rPr>
              <a:t> them use </a:t>
            </a:r>
            <a:r>
              <a:rPr lang="en-GB" sz="4800" dirty="0">
                <a:latin typeface="Century Gothic" panose="020B0502020202020204" pitchFamily="34" charset="0"/>
              </a:rPr>
              <a:t>and apply their reading and spelling skills.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sz="6000" dirty="0">
                <a:latin typeface="Century Gothic" panose="020B0502020202020204" pitchFamily="34" charset="0"/>
              </a:rPr>
              <a:t>Phase 5-Year 1</a:t>
            </a:r>
          </a:p>
        </p:txBody>
      </p:sp>
      <p:sp>
        <p:nvSpPr>
          <p:cNvPr id="21506" name="Content Placeholder 2"/>
          <p:cNvSpPr>
            <a:spLocks noGrp="1"/>
          </p:cNvSpPr>
          <p:nvPr>
            <p:ph idx="1"/>
          </p:nvPr>
        </p:nvSpPr>
        <p:spPr>
          <a:xfrm>
            <a:off x="251520" y="1916831"/>
            <a:ext cx="8713093" cy="4556993"/>
          </a:xfrm>
        </p:spPr>
        <p:txBody>
          <a:bodyPr>
            <a:normAutofit lnSpcReduction="10000"/>
          </a:bodyPr>
          <a:lstStyle/>
          <a:p>
            <a:r>
              <a:rPr lang="en-GB" sz="4000" dirty="0">
                <a:latin typeface="Century Gothic" panose="020B0502020202020204" pitchFamily="34" charset="0"/>
              </a:rPr>
              <a:t>Children will be taught new graphemes and alternative pronunciations for these graphemes.</a:t>
            </a:r>
          </a:p>
          <a:p>
            <a:r>
              <a:rPr lang="en-GB" sz="4000" b="1" dirty="0">
                <a:latin typeface="Century Gothic" panose="020B0502020202020204" pitchFamily="34" charset="0"/>
              </a:rPr>
              <a:t>Vowel digraphs: </a:t>
            </a:r>
            <a:r>
              <a:rPr lang="en-GB" sz="4000" dirty="0" err="1">
                <a:latin typeface="Century Gothic" panose="020B0502020202020204" pitchFamily="34" charset="0"/>
              </a:rPr>
              <a:t>wh</a:t>
            </a:r>
            <a:r>
              <a:rPr lang="en-GB" sz="4000" dirty="0">
                <a:latin typeface="Century Gothic" panose="020B0502020202020204" pitchFamily="34" charset="0"/>
              </a:rPr>
              <a:t>, </a:t>
            </a:r>
            <a:r>
              <a:rPr lang="en-GB" sz="4000" dirty="0" err="1">
                <a:latin typeface="Century Gothic" panose="020B0502020202020204" pitchFamily="34" charset="0"/>
              </a:rPr>
              <a:t>ph</a:t>
            </a:r>
            <a:r>
              <a:rPr lang="en-GB" sz="4000" dirty="0">
                <a:latin typeface="Century Gothic" panose="020B0502020202020204" pitchFamily="34" charset="0"/>
              </a:rPr>
              <a:t>, ay, </a:t>
            </a:r>
            <a:r>
              <a:rPr lang="en-GB" sz="4000" dirty="0" err="1">
                <a:latin typeface="Century Gothic" panose="020B0502020202020204" pitchFamily="34" charset="0"/>
              </a:rPr>
              <a:t>ou</a:t>
            </a:r>
            <a:r>
              <a:rPr lang="en-GB" sz="4000" dirty="0">
                <a:latin typeface="Century Gothic" panose="020B0502020202020204" pitchFamily="34" charset="0"/>
              </a:rPr>
              <a:t>, </a:t>
            </a:r>
            <a:r>
              <a:rPr lang="en-GB" sz="4000" dirty="0" err="1">
                <a:latin typeface="Century Gothic" panose="020B0502020202020204" pitchFamily="34" charset="0"/>
              </a:rPr>
              <a:t>ie</a:t>
            </a:r>
            <a:r>
              <a:rPr lang="en-GB" sz="4000" dirty="0">
                <a:latin typeface="Century Gothic" panose="020B0502020202020204" pitchFamily="34" charset="0"/>
              </a:rPr>
              <a:t>, </a:t>
            </a:r>
            <a:r>
              <a:rPr lang="en-GB" sz="4000" dirty="0" err="1">
                <a:latin typeface="Century Gothic" panose="020B0502020202020204" pitchFamily="34" charset="0"/>
              </a:rPr>
              <a:t>ea</a:t>
            </a:r>
            <a:r>
              <a:rPr lang="en-GB" sz="4000" dirty="0">
                <a:latin typeface="Century Gothic" panose="020B0502020202020204" pitchFamily="34" charset="0"/>
              </a:rPr>
              <a:t>, oy, </a:t>
            </a:r>
            <a:r>
              <a:rPr lang="en-GB" sz="4000" dirty="0" err="1">
                <a:latin typeface="Century Gothic" panose="020B0502020202020204" pitchFamily="34" charset="0"/>
              </a:rPr>
              <a:t>ir</a:t>
            </a:r>
            <a:r>
              <a:rPr lang="en-GB" sz="4000" dirty="0">
                <a:latin typeface="Century Gothic" panose="020B0502020202020204" pitchFamily="34" charset="0"/>
              </a:rPr>
              <a:t>, </a:t>
            </a:r>
            <a:r>
              <a:rPr lang="en-GB" sz="4000" dirty="0" err="1">
                <a:latin typeface="Century Gothic" panose="020B0502020202020204" pitchFamily="34" charset="0"/>
              </a:rPr>
              <a:t>ue</a:t>
            </a:r>
            <a:r>
              <a:rPr lang="en-GB" sz="4000" dirty="0">
                <a:latin typeface="Century Gothic" panose="020B0502020202020204" pitchFamily="34" charset="0"/>
              </a:rPr>
              <a:t>, aw, </a:t>
            </a:r>
            <a:r>
              <a:rPr lang="en-GB" sz="4000" dirty="0" err="1">
                <a:latin typeface="Century Gothic" panose="020B0502020202020204" pitchFamily="34" charset="0"/>
              </a:rPr>
              <a:t>ew</a:t>
            </a:r>
            <a:r>
              <a:rPr lang="en-GB" sz="4000" dirty="0">
                <a:latin typeface="Century Gothic" panose="020B0502020202020204" pitchFamily="34" charset="0"/>
              </a:rPr>
              <a:t>, </a:t>
            </a:r>
            <a:r>
              <a:rPr lang="en-GB" sz="4000" dirty="0" err="1">
                <a:latin typeface="Century Gothic" panose="020B0502020202020204" pitchFamily="34" charset="0"/>
              </a:rPr>
              <a:t>oe</a:t>
            </a:r>
            <a:r>
              <a:rPr lang="en-GB" sz="4000" dirty="0">
                <a:latin typeface="Century Gothic" panose="020B0502020202020204" pitchFamily="34" charset="0"/>
              </a:rPr>
              <a:t>, au</a:t>
            </a:r>
          </a:p>
          <a:p>
            <a:r>
              <a:rPr lang="en-GB" sz="4000" b="1" dirty="0">
                <a:latin typeface="Century Gothic" panose="020B0502020202020204" pitchFamily="34" charset="0"/>
              </a:rPr>
              <a:t> Split digraphs: </a:t>
            </a:r>
            <a:r>
              <a:rPr lang="en-GB" sz="4000" dirty="0" err="1">
                <a:latin typeface="Century Gothic" panose="020B0502020202020204" pitchFamily="34" charset="0"/>
              </a:rPr>
              <a:t>a_e</a:t>
            </a:r>
            <a:r>
              <a:rPr lang="en-GB" sz="4000" dirty="0">
                <a:latin typeface="Century Gothic" panose="020B0502020202020204" pitchFamily="34" charset="0"/>
              </a:rPr>
              <a:t>, </a:t>
            </a:r>
            <a:r>
              <a:rPr lang="en-GB" sz="4000" dirty="0" err="1">
                <a:latin typeface="Century Gothic" panose="020B0502020202020204" pitchFamily="34" charset="0"/>
              </a:rPr>
              <a:t>e_e</a:t>
            </a:r>
            <a:r>
              <a:rPr lang="en-GB" sz="4000" dirty="0">
                <a:latin typeface="Century Gothic" panose="020B0502020202020204" pitchFamily="34" charset="0"/>
              </a:rPr>
              <a:t>, </a:t>
            </a:r>
            <a:r>
              <a:rPr lang="en-GB" sz="4000" dirty="0" err="1">
                <a:latin typeface="Century Gothic" panose="020B0502020202020204" pitchFamily="34" charset="0"/>
              </a:rPr>
              <a:t>i_e</a:t>
            </a:r>
            <a:r>
              <a:rPr lang="en-GB" sz="4000" dirty="0">
                <a:latin typeface="Century Gothic" panose="020B0502020202020204" pitchFamily="34" charset="0"/>
              </a:rPr>
              <a:t>, </a:t>
            </a:r>
            <a:r>
              <a:rPr lang="en-GB" sz="4000" dirty="0" err="1">
                <a:latin typeface="Century Gothic" panose="020B0502020202020204" pitchFamily="34" charset="0"/>
              </a:rPr>
              <a:t>o_e</a:t>
            </a:r>
            <a:r>
              <a:rPr lang="en-GB" sz="4000" dirty="0">
                <a:latin typeface="Century Gothic" panose="020B0502020202020204" pitchFamily="34" charset="0"/>
              </a:rPr>
              <a:t>, </a:t>
            </a:r>
            <a:r>
              <a:rPr lang="en-GB" sz="4000" dirty="0" err="1">
                <a:latin typeface="Century Gothic" panose="020B0502020202020204" pitchFamily="34" charset="0"/>
              </a:rPr>
              <a:t>u_e</a:t>
            </a:r>
            <a:endParaRPr lang="en-GB" sz="40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sz="6000" dirty="0">
                <a:latin typeface="Century Gothic" panose="020B0502020202020204" pitchFamily="34" charset="0"/>
              </a:rPr>
              <a:t>Phase 6-Year 2</a:t>
            </a:r>
          </a:p>
        </p:txBody>
      </p:sp>
      <p:sp>
        <p:nvSpPr>
          <p:cNvPr id="23554" name="Content Placeholder 2"/>
          <p:cNvSpPr>
            <a:spLocks noGrp="1"/>
          </p:cNvSpPr>
          <p:nvPr>
            <p:ph idx="1"/>
          </p:nvPr>
        </p:nvSpPr>
        <p:spPr>
          <a:xfrm>
            <a:off x="179512" y="2060847"/>
            <a:ext cx="8785101" cy="4412977"/>
          </a:xfrm>
        </p:spPr>
        <p:txBody>
          <a:bodyPr/>
          <a:lstStyle/>
          <a:p>
            <a:pPr algn="ctr"/>
            <a:r>
              <a:rPr lang="en-GB" sz="4000" dirty="0">
                <a:latin typeface="Century Gothic" panose="020B0502020202020204" pitchFamily="34" charset="0"/>
              </a:rPr>
              <a:t>The focus is on learning spelling rules for suffixes</a:t>
            </a:r>
            <a:r>
              <a:rPr lang="en-GB" sz="4000" dirty="0" smtClean="0">
                <a:latin typeface="Century Gothic" panose="020B0502020202020204" pitchFamily="34" charset="0"/>
              </a:rPr>
              <a:t>.</a:t>
            </a:r>
            <a:endParaRPr lang="en-GB" sz="4000" dirty="0">
              <a:latin typeface="Comic Sans MS" pitchFamily="66" charset="0"/>
            </a:endParaRPr>
          </a:p>
          <a:p>
            <a:pPr algn="ctr">
              <a:buFont typeface="Wingdings" pitchFamily="2" charset="2"/>
              <a:buNone/>
            </a:pPr>
            <a:r>
              <a:rPr lang="en-GB" sz="4000" b="1" dirty="0">
                <a:latin typeface="Century Gothic" panose="020B0502020202020204" pitchFamily="34" charset="0"/>
              </a:rPr>
              <a:t>-s   </a:t>
            </a:r>
            <a:r>
              <a:rPr lang="en-GB" sz="4000" b="1" dirty="0" smtClean="0">
                <a:latin typeface="Century Gothic" panose="020B0502020202020204" pitchFamily="34" charset="0"/>
              </a:rPr>
              <a:t> </a:t>
            </a:r>
            <a:r>
              <a:rPr lang="en-GB" sz="4000" b="1" dirty="0">
                <a:latin typeface="Century Gothic" panose="020B0502020202020204" pitchFamily="34" charset="0"/>
              </a:rPr>
              <a:t>	-</a:t>
            </a:r>
            <a:r>
              <a:rPr lang="en-GB" sz="4000" b="1" dirty="0" err="1">
                <a:latin typeface="Century Gothic" panose="020B0502020202020204" pitchFamily="34" charset="0"/>
              </a:rPr>
              <a:t>es</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a:latin typeface="Century Gothic" panose="020B0502020202020204" pitchFamily="34" charset="0"/>
              </a:rPr>
              <a:t>	-</a:t>
            </a:r>
            <a:r>
              <a:rPr lang="en-GB" sz="4000" b="1" dirty="0" err="1">
                <a:latin typeface="Century Gothic" panose="020B0502020202020204" pitchFamily="34" charset="0"/>
              </a:rPr>
              <a:t>ing</a:t>
            </a:r>
            <a:r>
              <a:rPr lang="en-GB" sz="4000" b="1" dirty="0">
                <a:latin typeface="Century Gothic" panose="020B0502020202020204" pitchFamily="34" charset="0"/>
              </a:rPr>
              <a:t>       -</a:t>
            </a:r>
            <a:r>
              <a:rPr lang="en-GB" sz="4000" b="1" dirty="0" err="1">
                <a:latin typeface="Century Gothic" panose="020B0502020202020204" pitchFamily="34" charset="0"/>
              </a:rPr>
              <a:t>ed</a:t>
            </a:r>
            <a:endParaRPr lang="en-GB" sz="4000" dirty="0">
              <a:latin typeface="Century Gothic" panose="020B0502020202020204" pitchFamily="34" charset="0"/>
            </a:endParaRPr>
          </a:p>
          <a:p>
            <a:pPr algn="ctr">
              <a:buFont typeface="Wingdings" pitchFamily="2" charset="2"/>
              <a:buNone/>
            </a:pPr>
            <a:r>
              <a:rPr lang="en-GB" sz="4000" b="1" dirty="0">
                <a:latin typeface="Century Gothic" panose="020B0502020202020204" pitchFamily="34" charset="0"/>
              </a:rPr>
              <a:t>-</a:t>
            </a:r>
            <a:r>
              <a:rPr lang="en-GB" sz="4000" b="1" dirty="0" err="1">
                <a:latin typeface="Century Gothic" panose="020B0502020202020204" pitchFamily="34" charset="0"/>
              </a:rPr>
              <a:t>er</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a:latin typeface="Century Gothic" panose="020B0502020202020204" pitchFamily="34" charset="0"/>
              </a:rPr>
              <a:t>	-</a:t>
            </a:r>
            <a:r>
              <a:rPr lang="en-GB" sz="4000" b="1" dirty="0" err="1">
                <a:latin typeface="Century Gothic" panose="020B0502020202020204" pitchFamily="34" charset="0"/>
              </a:rPr>
              <a:t>est</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a:latin typeface="Century Gothic" panose="020B0502020202020204" pitchFamily="34" charset="0"/>
              </a:rPr>
              <a:t>y 	      </a:t>
            </a:r>
            <a:r>
              <a:rPr lang="en-GB" sz="4000" b="1" dirty="0" smtClean="0">
                <a:latin typeface="Century Gothic" panose="020B0502020202020204" pitchFamily="34" charset="0"/>
              </a:rPr>
              <a:t> </a:t>
            </a:r>
            <a:r>
              <a:rPr lang="en-GB" sz="4000" b="1" dirty="0">
                <a:latin typeface="Century Gothic" panose="020B0502020202020204" pitchFamily="34" charset="0"/>
              </a:rPr>
              <a:t>-</a:t>
            </a:r>
            <a:r>
              <a:rPr lang="en-GB" sz="4000" b="1" dirty="0" err="1">
                <a:latin typeface="Century Gothic" panose="020B0502020202020204" pitchFamily="34" charset="0"/>
              </a:rPr>
              <a:t>en</a:t>
            </a:r>
            <a:endParaRPr lang="en-GB" sz="4000" dirty="0">
              <a:latin typeface="Century Gothic" panose="020B0502020202020204" pitchFamily="34" charset="0"/>
            </a:endParaRPr>
          </a:p>
          <a:p>
            <a:pPr algn="ctr">
              <a:buFont typeface="Wingdings" pitchFamily="2" charset="2"/>
              <a:buNone/>
            </a:pPr>
            <a:r>
              <a:rPr lang="en-GB" sz="4000" b="1" dirty="0">
                <a:latin typeface="Century Gothic" panose="020B0502020202020204" pitchFamily="34" charset="0"/>
              </a:rPr>
              <a:t>-</a:t>
            </a:r>
            <a:r>
              <a:rPr lang="en-GB" sz="4000" b="1" dirty="0" err="1">
                <a:latin typeface="Century Gothic" panose="020B0502020202020204" pitchFamily="34" charset="0"/>
              </a:rPr>
              <a:t>ful</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a:latin typeface="Century Gothic" panose="020B0502020202020204" pitchFamily="34" charset="0"/>
              </a:rPr>
              <a:t>-</a:t>
            </a:r>
            <a:r>
              <a:rPr lang="en-GB" sz="4000" b="1" dirty="0" err="1">
                <a:latin typeface="Century Gothic" panose="020B0502020202020204" pitchFamily="34" charset="0"/>
              </a:rPr>
              <a:t>ly</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err="1">
                <a:latin typeface="Century Gothic" panose="020B0502020202020204" pitchFamily="34" charset="0"/>
              </a:rPr>
              <a:t>ment</a:t>
            </a:r>
            <a:r>
              <a:rPr lang="en-GB" sz="4000" b="1" dirty="0">
                <a:latin typeface="Century Gothic" panose="020B0502020202020204" pitchFamily="34" charset="0"/>
              </a:rPr>
              <a:t> 	</a:t>
            </a:r>
            <a:r>
              <a:rPr lang="en-GB" sz="4000" b="1" dirty="0" smtClean="0">
                <a:latin typeface="Century Gothic" panose="020B0502020202020204" pitchFamily="34" charset="0"/>
              </a:rPr>
              <a:t> -</a:t>
            </a:r>
            <a:r>
              <a:rPr lang="en-GB" sz="4000" b="1" dirty="0">
                <a:latin typeface="Century Gothic" panose="020B0502020202020204" pitchFamily="34" charset="0"/>
              </a:rPr>
              <a:t>ness</a:t>
            </a:r>
            <a:endParaRPr lang="en-GB" sz="4000" dirty="0">
              <a:latin typeface="Century Gothic" panose="020B0502020202020204" pitchFamily="34" charset="0"/>
            </a:endParaRPr>
          </a:p>
          <a:p>
            <a:endParaRPr lang="en-GB" sz="40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GB" sz="6000" dirty="0">
                <a:latin typeface="Century Gothic" panose="020B0502020202020204" pitchFamily="34" charset="0"/>
              </a:rPr>
              <a:t>Saying the sounds</a:t>
            </a:r>
          </a:p>
        </p:txBody>
      </p:sp>
      <p:sp>
        <p:nvSpPr>
          <p:cNvPr id="25602" name="Content Placeholder 3"/>
          <p:cNvSpPr>
            <a:spLocks noGrp="1"/>
          </p:cNvSpPr>
          <p:nvPr>
            <p:ph idx="1"/>
          </p:nvPr>
        </p:nvSpPr>
        <p:spPr/>
        <p:txBody>
          <a:bodyPr>
            <a:normAutofit/>
          </a:bodyPr>
          <a:lstStyle/>
          <a:p>
            <a:r>
              <a:rPr lang="en-GB" sz="4000" dirty="0" smtClean="0">
                <a:latin typeface="Century Gothic" panose="020B0502020202020204" pitchFamily="34" charset="0"/>
                <a:hlinkClick r:id="rId2"/>
              </a:rPr>
              <a:t>https</a:t>
            </a:r>
            <a:r>
              <a:rPr lang="en-GB" sz="4000" dirty="0">
                <a:latin typeface="Century Gothic" panose="020B0502020202020204" pitchFamily="34" charset="0"/>
                <a:hlinkClick r:id="rId2"/>
              </a:rPr>
              <a:t>://home.oxfordowl.co.uk/reading/what-is-letters-and-sounds</a:t>
            </a:r>
            <a:r>
              <a:rPr lang="en-GB" sz="4000" dirty="0" smtClean="0">
                <a:latin typeface="Century Gothic" panose="020B0502020202020204" pitchFamily="34" charset="0"/>
                <a:hlinkClick r:id="rId2"/>
              </a:rPr>
              <a:t>/</a:t>
            </a:r>
            <a:endParaRPr lang="en-GB" sz="4000" dirty="0" smtClean="0">
              <a:latin typeface="Century Gothic" panose="020B0502020202020204" pitchFamily="34" charset="0"/>
            </a:endParaRPr>
          </a:p>
          <a:p>
            <a:endParaRPr lang="en-GB" sz="4000" dirty="0">
              <a:latin typeface="Century Gothic" panose="020B0502020202020204" pitchFamily="34" charset="0"/>
            </a:endParaRPr>
          </a:p>
          <a:p>
            <a:r>
              <a:rPr lang="en-GB" sz="4000" dirty="0">
                <a:latin typeface="Century Gothic" panose="020B0502020202020204" pitchFamily="34" charset="0"/>
              </a:rPr>
              <a:t>Website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GB" dirty="0">
                <a:latin typeface="Century Gothic" panose="020B0502020202020204" pitchFamily="34" charset="0"/>
              </a:rPr>
              <a:t>What does a Phonics lesson look like?</a:t>
            </a:r>
          </a:p>
        </p:txBody>
      </p:sp>
      <p:graphicFrame>
        <p:nvGraphicFramePr>
          <p:cNvPr id="4" name="Table 3"/>
          <p:cNvGraphicFramePr>
            <a:graphicFrameLocks noGrp="1"/>
          </p:cNvGraphicFramePr>
          <p:nvPr>
            <p:extLst>
              <p:ext uri="{D42A27DB-BD31-4B8C-83A1-F6EECF244321}">
                <p14:modId xmlns:p14="http://schemas.microsoft.com/office/powerpoint/2010/main" val="4289631438"/>
              </p:ext>
            </p:extLst>
          </p:nvPr>
        </p:nvGraphicFramePr>
        <p:xfrm>
          <a:off x="467544" y="1973798"/>
          <a:ext cx="8065665" cy="4532149"/>
        </p:xfrm>
        <a:graphic>
          <a:graphicData uri="http://schemas.openxmlformats.org/drawingml/2006/table">
            <a:tbl>
              <a:tblPr/>
              <a:tblGrid>
                <a:gridCol w="2664550">
                  <a:extLst>
                    <a:ext uri="{9D8B030D-6E8A-4147-A177-3AD203B41FA5}">
                      <a16:colId xmlns:a16="http://schemas.microsoft.com/office/drawing/2014/main" val="20000"/>
                    </a:ext>
                  </a:extLst>
                </a:gridCol>
                <a:gridCol w="5401115">
                  <a:extLst>
                    <a:ext uri="{9D8B030D-6E8A-4147-A177-3AD203B41FA5}">
                      <a16:colId xmlns:a16="http://schemas.microsoft.com/office/drawing/2014/main" val="20001"/>
                    </a:ext>
                  </a:extLst>
                </a:gridCol>
              </a:tblGrid>
              <a:tr h="1085498">
                <a:tc>
                  <a:txBody>
                    <a:bodyPr/>
                    <a:lstStyle/>
                    <a:p>
                      <a:pPr>
                        <a:spcBef>
                          <a:spcPts val="300"/>
                        </a:spcBef>
                        <a:spcAft>
                          <a:spcPts val="0"/>
                        </a:spcAft>
                      </a:pPr>
                      <a:r>
                        <a:rPr lang="en-GB" sz="2800" b="1" dirty="0">
                          <a:latin typeface="Century Gothic" panose="020B0502020202020204" pitchFamily="34" charset="0"/>
                          <a:ea typeface="Calibri"/>
                          <a:cs typeface="Times New Roman"/>
                        </a:rPr>
                        <a:t>Revisit/review</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entury Gothic" panose="020B0502020202020204" pitchFamily="34" charset="0"/>
                          <a:ea typeface="Calibri"/>
                          <a:cs typeface="Times New Roman"/>
                        </a:rPr>
                        <a:t>A selection of sounds is chosen to </a:t>
                      </a:r>
                      <a:r>
                        <a:rPr lang="en-GB" sz="2800" dirty="0" smtClean="0">
                          <a:latin typeface="Century Gothic" panose="020B0502020202020204" pitchFamily="34" charset="0"/>
                          <a:ea typeface="Calibri"/>
                          <a:cs typeface="Times New Roman"/>
                        </a:rPr>
                        <a:t>review, </a:t>
                      </a:r>
                      <a:r>
                        <a:rPr lang="en-GB" sz="2800" dirty="0">
                          <a:latin typeface="Century Gothic" panose="020B0502020202020204" pitchFamily="34" charset="0"/>
                          <a:ea typeface="Calibri"/>
                          <a:cs typeface="Times New Roman"/>
                        </a:rPr>
                        <a:t>each with their </a:t>
                      </a:r>
                      <a:r>
                        <a:rPr lang="en-GB" sz="2800" dirty="0" smtClean="0">
                          <a:latin typeface="Century Gothic" panose="020B0502020202020204" pitchFamily="34" charset="0"/>
                          <a:ea typeface="Calibri"/>
                          <a:cs typeface="Times New Roman"/>
                        </a:rPr>
                        <a:t>‘caption </a:t>
                      </a:r>
                      <a:r>
                        <a:rPr lang="en-GB" sz="2800" dirty="0">
                          <a:latin typeface="Century Gothic" panose="020B0502020202020204" pitchFamily="34" charset="0"/>
                          <a:ea typeface="Calibri"/>
                          <a:cs typeface="Times New Roman"/>
                        </a:rPr>
                        <a:t>action</a:t>
                      </a:r>
                      <a:r>
                        <a:rPr lang="en-GB" sz="2800" dirty="0" smtClean="0">
                          <a:latin typeface="Century Gothic" panose="020B0502020202020204" pitchFamily="34" charset="0"/>
                          <a:ea typeface="Calibri"/>
                          <a:cs typeface="Times New Roman"/>
                        </a:rPr>
                        <a:t>’.</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85498">
                <a:tc>
                  <a:txBody>
                    <a:bodyPr/>
                    <a:lstStyle/>
                    <a:p>
                      <a:pPr>
                        <a:spcBef>
                          <a:spcPts val="300"/>
                        </a:spcBef>
                        <a:spcAft>
                          <a:spcPts val="0"/>
                        </a:spcAft>
                      </a:pPr>
                      <a:r>
                        <a:rPr lang="en-GB" sz="2800" b="1" dirty="0">
                          <a:latin typeface="Century Gothic" panose="020B0502020202020204" pitchFamily="34" charset="0"/>
                          <a:ea typeface="Calibri"/>
                          <a:cs typeface="Times New Roman"/>
                        </a:rPr>
                        <a:t>Teach </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entury Gothic" panose="020B0502020202020204" pitchFamily="34" charset="0"/>
                          <a:ea typeface="Calibri"/>
                          <a:cs typeface="Times New Roman"/>
                        </a:rPr>
                        <a:t>The sound is introduced through the Phonic Fairy and the reading of a new book.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23666">
                <a:tc>
                  <a:txBody>
                    <a:bodyPr/>
                    <a:lstStyle/>
                    <a:p>
                      <a:pPr>
                        <a:spcBef>
                          <a:spcPts val="300"/>
                        </a:spcBef>
                        <a:spcAft>
                          <a:spcPts val="0"/>
                        </a:spcAft>
                      </a:pPr>
                      <a:r>
                        <a:rPr lang="en-GB" sz="2800" b="1" dirty="0">
                          <a:latin typeface="Century Gothic" panose="020B0502020202020204" pitchFamily="34" charset="0"/>
                          <a:ea typeface="Calibri"/>
                          <a:cs typeface="Times New Roman"/>
                        </a:rPr>
                        <a:t>Practise </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entury Gothic" panose="020B0502020202020204" pitchFamily="34" charset="0"/>
                          <a:ea typeface="Calibri"/>
                          <a:cs typeface="Times New Roman"/>
                        </a:rPr>
                        <a:t>The sound</a:t>
                      </a:r>
                      <a:r>
                        <a:rPr lang="en-GB" sz="2800" baseline="0" dirty="0">
                          <a:latin typeface="Century Gothic" panose="020B0502020202020204" pitchFamily="34" charset="0"/>
                          <a:ea typeface="Calibri"/>
                          <a:cs typeface="Times New Roman"/>
                        </a:rPr>
                        <a:t> is practised for reading and writing.</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18389">
                <a:tc>
                  <a:txBody>
                    <a:bodyPr/>
                    <a:lstStyle/>
                    <a:p>
                      <a:pPr>
                        <a:spcBef>
                          <a:spcPts val="300"/>
                        </a:spcBef>
                        <a:spcAft>
                          <a:spcPts val="0"/>
                        </a:spcAft>
                      </a:pPr>
                      <a:r>
                        <a:rPr lang="en-GB" sz="2800" b="1" dirty="0">
                          <a:latin typeface="Century Gothic" panose="020B0502020202020204" pitchFamily="34" charset="0"/>
                          <a:ea typeface="Calibri"/>
                          <a:cs typeface="Times New Roman"/>
                        </a:rPr>
                        <a:t>Apply </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800" dirty="0">
                          <a:latin typeface="Century Gothic" panose="020B0502020202020204" pitchFamily="34" charset="0"/>
                          <a:ea typeface="Calibri"/>
                          <a:cs typeface="Times New Roman"/>
                        </a:rPr>
                        <a:t>The children</a:t>
                      </a:r>
                      <a:r>
                        <a:rPr lang="en-GB" sz="2800" baseline="0" dirty="0">
                          <a:latin typeface="Century Gothic" panose="020B0502020202020204" pitchFamily="34" charset="0"/>
                          <a:ea typeface="Calibri"/>
                          <a:cs typeface="Times New Roman"/>
                        </a:rPr>
                        <a:t> then read or write words in different </a:t>
                      </a:r>
                      <a:r>
                        <a:rPr lang="en-GB" sz="2800" baseline="0" dirty="0" smtClean="0">
                          <a:latin typeface="Century Gothic" panose="020B0502020202020204" pitchFamily="34" charset="0"/>
                          <a:ea typeface="Calibri"/>
                          <a:cs typeface="Times New Roman"/>
                        </a:rPr>
                        <a:t>ways.</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GB" sz="4000" dirty="0">
                <a:latin typeface="Century Gothic" panose="020B0502020202020204" pitchFamily="34" charset="0"/>
              </a:rPr>
              <a:t>  </a:t>
            </a:r>
            <a:r>
              <a:rPr lang="en-GB" sz="4000" dirty="0" smtClean="0">
                <a:latin typeface="Century Gothic" panose="020B0502020202020204" pitchFamily="34" charset="0"/>
              </a:rPr>
              <a:t>Resources</a:t>
            </a:r>
            <a:endParaRPr lang="en-GB" sz="4000" dirty="0">
              <a:latin typeface="Century Gothic" panose="020B0502020202020204" pitchFamily="34" charset="0"/>
            </a:endParaRPr>
          </a:p>
        </p:txBody>
      </p:sp>
      <p:sp>
        <p:nvSpPr>
          <p:cNvPr id="35842" name="Rectangle 4"/>
          <p:cNvSpPr>
            <a:spLocks noChangeArrowheads="1"/>
          </p:cNvSpPr>
          <p:nvPr/>
        </p:nvSpPr>
        <p:spPr bwMode="auto">
          <a:xfrm>
            <a:off x="457200" y="1844823"/>
            <a:ext cx="8362950" cy="2862322"/>
          </a:xfrm>
          <a:prstGeom prst="rect">
            <a:avLst/>
          </a:prstGeom>
          <a:noFill/>
          <a:ln w="9525">
            <a:noFill/>
            <a:miter lim="800000"/>
            <a:headEnd/>
            <a:tailEnd/>
          </a:ln>
        </p:spPr>
        <p:txBody>
          <a:bodyPr wrap="square">
            <a:spAutoFit/>
          </a:bodyPr>
          <a:lstStyle/>
          <a:p>
            <a:pPr algn="ctr"/>
            <a:endParaRPr lang="en-GB" dirty="0" smtClean="0">
              <a:latin typeface="Century Gothic" panose="020B0502020202020204" pitchFamily="34" charset="0"/>
              <a:hlinkClick r:id="rId2"/>
            </a:endParaRPr>
          </a:p>
          <a:p>
            <a:pPr algn="ctr"/>
            <a:r>
              <a:rPr lang="en-GB" dirty="0" smtClean="0">
                <a:latin typeface="Century Gothic" panose="020B0502020202020204" pitchFamily="34" charset="0"/>
                <a:hlinkClick r:id="rId2"/>
              </a:rPr>
              <a:t>School Website and phonic journal</a:t>
            </a:r>
          </a:p>
          <a:p>
            <a:pPr algn="ctr"/>
            <a:endParaRPr lang="en-GB" dirty="0">
              <a:latin typeface="Century Gothic" panose="020B0502020202020204" pitchFamily="34" charset="0"/>
              <a:hlinkClick r:id="rId2"/>
            </a:endParaRPr>
          </a:p>
          <a:p>
            <a:pPr algn="ctr"/>
            <a:r>
              <a:rPr lang="en-GB" dirty="0" smtClean="0">
                <a:latin typeface="Century Gothic" panose="020B0502020202020204" pitchFamily="34" charset="0"/>
                <a:hlinkClick r:id="rId2"/>
              </a:rPr>
              <a:t>http</a:t>
            </a:r>
            <a:r>
              <a:rPr lang="en-GB" dirty="0">
                <a:latin typeface="Century Gothic" panose="020B0502020202020204" pitchFamily="34" charset="0"/>
                <a:hlinkClick r:id="rId2"/>
              </a:rPr>
              <a:t>://</a:t>
            </a:r>
            <a:r>
              <a:rPr lang="en-GB" dirty="0" smtClean="0">
                <a:latin typeface="Century Gothic" panose="020B0502020202020204" pitchFamily="34" charset="0"/>
                <a:hlinkClick r:id="rId2"/>
              </a:rPr>
              <a:t>www.phonicsplay.co.uk</a:t>
            </a:r>
            <a:endParaRPr lang="en-GB" dirty="0" smtClean="0">
              <a:latin typeface="Century Gothic" panose="020B0502020202020204" pitchFamily="34" charset="0"/>
            </a:endParaRPr>
          </a:p>
          <a:p>
            <a:pPr algn="ctr"/>
            <a:endParaRPr lang="en-GB" dirty="0" smtClean="0">
              <a:latin typeface="Century Gothic" panose="020B0502020202020204" pitchFamily="34" charset="0"/>
              <a:hlinkClick r:id="rId3"/>
            </a:endParaRPr>
          </a:p>
          <a:p>
            <a:pPr algn="ctr"/>
            <a:r>
              <a:rPr lang="en-GB" dirty="0" smtClean="0">
                <a:latin typeface="Century Gothic" panose="020B0502020202020204" pitchFamily="34" charset="0"/>
                <a:hlinkClick r:id="rId3"/>
              </a:rPr>
              <a:t>http</a:t>
            </a:r>
            <a:r>
              <a:rPr lang="en-GB" dirty="0">
                <a:latin typeface="Century Gothic" panose="020B0502020202020204" pitchFamily="34" charset="0"/>
                <a:hlinkClick r:id="rId3"/>
              </a:rPr>
              <a:t>://www.oxfordowl.co.uk/for-home/reading-owl/expert-help/phonics-made-easy</a:t>
            </a:r>
            <a:r>
              <a:rPr lang="en-GB" dirty="0">
                <a:latin typeface="Century Gothic" panose="020B0502020202020204" pitchFamily="34" charset="0"/>
              </a:rPr>
              <a:t> </a:t>
            </a:r>
          </a:p>
          <a:p>
            <a:pPr algn="ctr"/>
            <a:endParaRPr lang="en-GB" dirty="0" smtClean="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Schoolbook" pitchFamily="18" charset="0"/>
            </a:endParaRPr>
          </a:p>
        </p:txBody>
      </p:sp>
      <p:pic>
        <p:nvPicPr>
          <p:cNvPr id="35843" name="Picture 2"/>
          <p:cNvPicPr>
            <a:picLocks noChangeAspect="1" noChangeArrowheads="1"/>
          </p:cNvPicPr>
          <p:nvPr/>
        </p:nvPicPr>
        <p:blipFill>
          <a:blip r:embed="rId4"/>
          <a:srcRect l="27943" t="18329" r="18925" b="13750"/>
          <a:stretch>
            <a:fillRect/>
          </a:stretch>
        </p:blipFill>
        <p:spPr bwMode="auto">
          <a:xfrm>
            <a:off x="869173" y="3933056"/>
            <a:ext cx="3564458" cy="2561778"/>
          </a:xfrm>
          <a:prstGeom prst="rect">
            <a:avLst/>
          </a:prstGeom>
          <a:noFill/>
          <a:ln w="9525">
            <a:noFill/>
            <a:miter lim="800000"/>
            <a:headEnd/>
            <a:tailEnd/>
          </a:ln>
        </p:spPr>
      </p:pic>
      <p:pic>
        <p:nvPicPr>
          <p:cNvPr id="35844" name="Picture 3"/>
          <p:cNvPicPr>
            <a:picLocks noChangeAspect="1" noChangeArrowheads="1"/>
          </p:cNvPicPr>
          <p:nvPr/>
        </p:nvPicPr>
        <p:blipFill>
          <a:blip r:embed="rId5"/>
          <a:srcRect l="27863" t="12595" r="18454" b="17516"/>
          <a:stretch>
            <a:fillRect/>
          </a:stretch>
        </p:blipFill>
        <p:spPr bwMode="auto">
          <a:xfrm>
            <a:off x="5037774" y="3937534"/>
            <a:ext cx="3769246" cy="255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GB" sz="4000" dirty="0">
                <a:latin typeface="Century Gothic" panose="020B0502020202020204" pitchFamily="34" charset="0"/>
              </a:rPr>
              <a:t>Year 1 </a:t>
            </a:r>
            <a:r>
              <a:rPr lang="en-GB" sz="4000" dirty="0" smtClean="0">
                <a:latin typeface="Century Gothic" panose="020B0502020202020204" pitchFamily="34" charset="0"/>
              </a:rPr>
              <a:t>Phonic Check</a:t>
            </a:r>
            <a:endParaRPr lang="en-GB" sz="4000" dirty="0">
              <a:latin typeface="Century Gothic" panose="020B0502020202020204" pitchFamily="34" charset="0"/>
            </a:endParaRPr>
          </a:p>
        </p:txBody>
      </p:sp>
      <p:pic>
        <p:nvPicPr>
          <p:cNvPr id="36866" name="Picture 2"/>
          <p:cNvPicPr>
            <a:picLocks noChangeAspect="1" noChangeArrowheads="1"/>
          </p:cNvPicPr>
          <p:nvPr/>
        </p:nvPicPr>
        <p:blipFill>
          <a:blip r:embed="rId2"/>
          <a:srcRect l="16322" t="23250" r="51579" b="8829"/>
          <a:stretch>
            <a:fillRect/>
          </a:stretch>
        </p:blipFill>
        <p:spPr bwMode="auto">
          <a:xfrm>
            <a:off x="4572000" y="1628775"/>
            <a:ext cx="4176713" cy="4968875"/>
          </a:xfrm>
          <a:prstGeom prst="rect">
            <a:avLst/>
          </a:prstGeom>
          <a:noFill/>
          <a:ln w="9525">
            <a:noFill/>
            <a:miter lim="800000"/>
            <a:headEnd/>
            <a:tailEnd/>
          </a:ln>
        </p:spPr>
      </p:pic>
      <p:pic>
        <p:nvPicPr>
          <p:cNvPr id="36867" name="Picture 3"/>
          <p:cNvPicPr>
            <a:picLocks noChangeAspect="1" noChangeArrowheads="1"/>
          </p:cNvPicPr>
          <p:nvPr/>
        </p:nvPicPr>
        <p:blipFill>
          <a:blip r:embed="rId3"/>
          <a:srcRect l="16241" t="23422" r="51660" b="7672"/>
          <a:stretch>
            <a:fillRect/>
          </a:stretch>
        </p:blipFill>
        <p:spPr bwMode="auto">
          <a:xfrm>
            <a:off x="179388" y="1628775"/>
            <a:ext cx="4176712"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a:latin typeface="Century Gothic" panose="020B0502020202020204" pitchFamily="34" charset="0"/>
              </a:rPr>
              <a:t>Reading at home</a:t>
            </a:r>
          </a:p>
        </p:txBody>
      </p:sp>
      <p:sp>
        <p:nvSpPr>
          <p:cNvPr id="3" name="Content Placeholder 2"/>
          <p:cNvSpPr>
            <a:spLocks noGrp="1"/>
          </p:cNvSpPr>
          <p:nvPr>
            <p:ph idx="1"/>
          </p:nvPr>
        </p:nvSpPr>
        <p:spPr>
          <a:xfrm>
            <a:off x="107504" y="2060848"/>
            <a:ext cx="8928992" cy="4413104"/>
          </a:xfrm>
        </p:spPr>
        <p:txBody>
          <a:bodyPr>
            <a:normAutofit/>
          </a:bodyPr>
          <a:lstStyle/>
          <a:p>
            <a:pPr marL="0" indent="0">
              <a:buNone/>
            </a:pPr>
            <a:r>
              <a:rPr lang="en-GB" sz="2000" dirty="0" smtClean="0">
                <a:latin typeface="Century Gothic" panose="020B0502020202020204" pitchFamily="34" charset="0"/>
              </a:rPr>
              <a:t>Initially the </a:t>
            </a:r>
            <a:r>
              <a:rPr lang="en-GB" sz="2000" dirty="0">
                <a:latin typeface="Century Gothic" panose="020B0502020202020204" pitchFamily="34" charset="0"/>
              </a:rPr>
              <a:t>sounds are sent home </a:t>
            </a:r>
            <a:r>
              <a:rPr lang="en-GB" sz="2000" dirty="0" smtClean="0">
                <a:latin typeface="Century Gothic" panose="020B0502020202020204" pitchFamily="34" charset="0"/>
              </a:rPr>
              <a:t>on a Friday as </a:t>
            </a:r>
            <a:r>
              <a:rPr lang="en-GB" sz="2000" dirty="0">
                <a:latin typeface="Century Gothic" panose="020B0502020202020204" pitchFamily="34" charset="0"/>
              </a:rPr>
              <a:t>they are learnt in </a:t>
            </a:r>
            <a:r>
              <a:rPr lang="en-GB" sz="2000" dirty="0" smtClean="0">
                <a:latin typeface="Century Gothic" panose="020B0502020202020204" pitchFamily="34" charset="0"/>
              </a:rPr>
              <a:t>school.</a:t>
            </a:r>
            <a:endParaRPr lang="en-GB" sz="2000" dirty="0">
              <a:latin typeface="Century Gothic" panose="020B0502020202020204" pitchFamily="34" charset="0"/>
            </a:endParaRPr>
          </a:p>
          <a:p>
            <a:pPr marL="0" indent="0">
              <a:buNone/>
            </a:pPr>
            <a:r>
              <a:rPr lang="en-GB" sz="2000" dirty="0" smtClean="0">
                <a:latin typeface="Century Gothic" panose="020B0502020202020204" pitchFamily="34" charset="0"/>
              </a:rPr>
              <a:t>Go through the sounds or tricky words in the Phonic Journal, practising the ‘caption actions’ to support remembering the sounds.</a:t>
            </a:r>
          </a:p>
          <a:p>
            <a:pPr marL="0" indent="0">
              <a:buNone/>
            </a:pPr>
            <a:r>
              <a:rPr lang="en-GB" sz="2000" dirty="0" smtClean="0">
                <a:latin typeface="Century Gothic" panose="020B0502020202020204" pitchFamily="34" charset="0"/>
              </a:rPr>
              <a:t>There is no need to do anything in the Phonic Journal; it is just a reference point for you to help your child with their memory of the sounds and caption actions.  </a:t>
            </a:r>
          </a:p>
          <a:p>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355976" y="4137245"/>
            <a:ext cx="3565577" cy="2622539"/>
          </a:xfrm>
          <a:prstGeom prst="rect">
            <a:avLst/>
          </a:prstGeom>
        </p:spPr>
      </p:pic>
    </p:spTree>
    <p:extLst>
      <p:ext uri="{BB962C8B-B14F-4D97-AF65-F5344CB8AC3E}">
        <p14:creationId xmlns:p14="http://schemas.microsoft.com/office/powerpoint/2010/main" val="203458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712968" cy="7355860"/>
          </a:xfrm>
          <a:prstGeom prst="rect">
            <a:avLst/>
          </a:prstGeom>
        </p:spPr>
        <p:txBody>
          <a:bodyPr wrap="square">
            <a:spAutoFit/>
          </a:bodyPr>
          <a:lstStyle/>
          <a:p>
            <a:r>
              <a:rPr lang="en-GB" sz="2400" dirty="0" smtClean="0">
                <a:solidFill>
                  <a:srgbClr val="FFFFFF"/>
                </a:solidFill>
                <a:latin typeface="Century Gothic" panose="020B0502020202020204" pitchFamily="34" charset="0"/>
              </a:rPr>
              <a:t>As the year progresses, reading books are sent home.</a:t>
            </a:r>
          </a:p>
          <a:p>
            <a:r>
              <a:rPr lang="en-GB" sz="2400" dirty="0" smtClean="0">
                <a:solidFill>
                  <a:srgbClr val="FFFFFF"/>
                </a:solidFill>
                <a:latin typeface="Century Gothic" panose="020B0502020202020204" pitchFamily="34" charset="0"/>
              </a:rPr>
              <a:t>Encourage </a:t>
            </a:r>
            <a:r>
              <a:rPr lang="en-GB" sz="2400" dirty="0">
                <a:solidFill>
                  <a:srgbClr val="FFFFFF"/>
                </a:solidFill>
                <a:latin typeface="Century Gothic" panose="020B0502020202020204" pitchFamily="34" charset="0"/>
              </a:rPr>
              <a:t>children to look at the pictures first and talk about the story. Can they predict what may happen? Can they recall the key events in the story</a:t>
            </a:r>
            <a:r>
              <a:rPr lang="en-GB" sz="2400" dirty="0" smtClean="0">
                <a:solidFill>
                  <a:srgbClr val="FFFFFF"/>
                </a:solidFill>
                <a:latin typeface="Century Gothic" panose="020B0502020202020204" pitchFamily="34" charset="0"/>
              </a:rPr>
              <a:t>? Who are the characters?</a:t>
            </a: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a:solidFill>
                  <a:srgbClr val="FFFFFF"/>
                </a:solidFill>
                <a:latin typeface="Century Gothic" panose="020B0502020202020204" pitchFamily="34" charset="0"/>
              </a:rPr>
              <a:t>We use decodable books to support early reading skills. The children need to sound out words and blend them back together again. We call these ‘I read’ </a:t>
            </a:r>
            <a:r>
              <a:rPr lang="en-GB" sz="2400" dirty="0" smtClean="0">
                <a:solidFill>
                  <a:srgbClr val="FFFFFF"/>
                </a:solidFill>
                <a:latin typeface="Century Gothic" panose="020B0502020202020204" pitchFamily="34" charset="0"/>
              </a:rPr>
              <a:t>books – you will begin to see </a:t>
            </a:r>
            <a:r>
              <a:rPr lang="en-GB" sz="2400" b="1" dirty="0" smtClean="0">
                <a:solidFill>
                  <a:srgbClr val="FFFFFF"/>
                </a:solidFill>
                <a:latin typeface="Century Gothic" panose="020B0502020202020204" pitchFamily="34" charset="0"/>
              </a:rPr>
              <a:t>IR</a:t>
            </a:r>
            <a:r>
              <a:rPr lang="en-GB" sz="2400" dirty="0" smtClean="0">
                <a:solidFill>
                  <a:srgbClr val="FFFFFF"/>
                </a:solidFill>
                <a:latin typeface="Century Gothic" panose="020B0502020202020204" pitchFamily="34" charset="0"/>
              </a:rPr>
              <a:t> in the reading diary.  Your child should be able to read all of the words in this book.</a:t>
            </a: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smtClean="0">
                <a:solidFill>
                  <a:srgbClr val="FFFFFF"/>
                </a:solidFill>
                <a:latin typeface="Century Gothic" panose="020B0502020202020204" pitchFamily="34" charset="0"/>
              </a:rPr>
              <a:t>However, if </a:t>
            </a:r>
            <a:r>
              <a:rPr lang="en-GB" sz="2400" dirty="0">
                <a:solidFill>
                  <a:srgbClr val="FFFFFF"/>
                </a:solidFill>
                <a:latin typeface="Century Gothic" panose="020B0502020202020204" pitchFamily="34" charset="0"/>
              </a:rPr>
              <a:t>your child is tired, share the reading together by doing a page each, reading a speech bubble or by completing the book for </a:t>
            </a:r>
            <a:r>
              <a:rPr lang="en-GB" sz="2400" dirty="0" smtClean="0">
                <a:solidFill>
                  <a:srgbClr val="FFFFFF"/>
                </a:solidFill>
                <a:latin typeface="Century Gothic" panose="020B0502020202020204" pitchFamily="34" charset="0"/>
              </a:rPr>
              <a:t>them.</a:t>
            </a: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a:solidFill>
                  <a:srgbClr val="FFFFFF"/>
                </a:solidFill>
                <a:latin typeface="Century Gothic" panose="020B0502020202020204" pitchFamily="34" charset="0"/>
              </a:rPr>
              <a:t/>
            </a:r>
            <a:br>
              <a:rPr lang="en-GB" sz="2400" dirty="0">
                <a:solidFill>
                  <a:srgbClr val="FFFFFF"/>
                </a:solidFill>
                <a:latin typeface="Century Gothic" panose="020B0502020202020204" pitchFamily="34" charset="0"/>
              </a:rPr>
            </a:br>
            <a:r>
              <a:rPr lang="en-GB" sz="2400" dirty="0">
                <a:solidFill>
                  <a:srgbClr val="FFFFFF"/>
                </a:solidFill>
                <a:latin typeface="Century Gothic" panose="020B0502020202020204" pitchFamily="34" charset="0"/>
              </a:rPr>
              <a:t>Books may come home more than once to support </a:t>
            </a:r>
            <a:r>
              <a:rPr lang="en-GB" sz="2400" dirty="0" smtClean="0">
                <a:solidFill>
                  <a:srgbClr val="FFFFFF"/>
                </a:solidFill>
                <a:latin typeface="Century Gothic" panose="020B0502020202020204" pitchFamily="34" charset="0"/>
              </a:rPr>
              <a:t>fluency.</a:t>
            </a:r>
          </a:p>
          <a:p>
            <a:r>
              <a:rPr lang="en-GB" sz="2000" dirty="0">
                <a:solidFill>
                  <a:srgbClr val="FFFFFF"/>
                </a:solidFill>
                <a:latin typeface="Century Gothic" panose="020B0502020202020204" pitchFamily="34" charset="0"/>
              </a:rPr>
              <a:t/>
            </a:r>
            <a:br>
              <a:rPr lang="en-GB" sz="2000" dirty="0">
                <a:solidFill>
                  <a:srgbClr val="FFFFFF"/>
                </a:solidFill>
                <a:latin typeface="Century Gothic" panose="020B0502020202020204" pitchFamily="34" charset="0"/>
              </a:rPr>
            </a:br>
            <a:endParaRPr lang="en-GB" sz="2000" dirty="0"/>
          </a:p>
        </p:txBody>
      </p:sp>
    </p:spTree>
    <p:extLst>
      <p:ext uri="{BB962C8B-B14F-4D97-AF65-F5344CB8AC3E}">
        <p14:creationId xmlns:p14="http://schemas.microsoft.com/office/powerpoint/2010/main" val="223556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4"/>
          <p:cNvSpPr txBox="1">
            <a:spLocks noChangeArrowheads="1"/>
          </p:cNvSpPr>
          <p:nvPr/>
        </p:nvSpPr>
        <p:spPr bwMode="auto">
          <a:xfrm>
            <a:off x="539750" y="1873935"/>
            <a:ext cx="7561263" cy="4708981"/>
          </a:xfrm>
          <a:prstGeom prst="rect">
            <a:avLst/>
          </a:prstGeom>
          <a:noFill/>
          <a:ln w="9525">
            <a:noFill/>
            <a:miter lim="800000"/>
            <a:headEnd/>
            <a:tailEnd/>
          </a:ln>
        </p:spPr>
        <p:txBody>
          <a:bodyPr wrap="square">
            <a:spAutoFit/>
          </a:bodyPr>
          <a:lstStyle/>
          <a:p>
            <a:pPr>
              <a:lnSpc>
                <a:spcPct val="150000"/>
              </a:lnSpc>
            </a:pPr>
            <a:r>
              <a:rPr lang="en-US" sz="2000" dirty="0" smtClean="0">
                <a:solidFill>
                  <a:srgbClr val="111111"/>
                </a:solidFill>
                <a:latin typeface="Century Gothic" panose="020B0502020202020204" pitchFamily="34" charset="0"/>
              </a:rPr>
              <a:t>We teach phonics through a systematic synthetic </a:t>
            </a:r>
          </a:p>
          <a:p>
            <a:pPr>
              <a:lnSpc>
                <a:spcPct val="150000"/>
              </a:lnSpc>
            </a:pPr>
            <a:r>
              <a:rPr lang="en-US" sz="2000" dirty="0">
                <a:solidFill>
                  <a:srgbClr val="111111"/>
                </a:solidFill>
                <a:latin typeface="Century Gothic" panose="020B0502020202020204" pitchFamily="34" charset="0"/>
              </a:rPr>
              <a:t>a</a:t>
            </a:r>
            <a:r>
              <a:rPr lang="en-US" sz="2000" dirty="0" smtClean="0">
                <a:solidFill>
                  <a:srgbClr val="111111"/>
                </a:solidFill>
                <a:latin typeface="Century Gothic" panose="020B0502020202020204" pitchFamily="34" charset="0"/>
              </a:rPr>
              <a:t>pproach which </a:t>
            </a:r>
            <a:r>
              <a:rPr lang="en-US" sz="2000" dirty="0">
                <a:solidFill>
                  <a:srgbClr val="111111"/>
                </a:solidFill>
                <a:latin typeface="Century Gothic" panose="020B0502020202020204" pitchFamily="34" charset="0"/>
              </a:rPr>
              <a:t>is </a:t>
            </a:r>
            <a:r>
              <a:rPr lang="en-US" sz="2000" dirty="0" smtClean="0">
                <a:solidFill>
                  <a:srgbClr val="111111"/>
                </a:solidFill>
                <a:latin typeface="Century Gothic" panose="020B0502020202020204" pitchFamily="34" charset="0"/>
              </a:rPr>
              <a:t>a structured </a:t>
            </a:r>
            <a:r>
              <a:rPr lang="en-US" sz="2000" dirty="0">
                <a:solidFill>
                  <a:srgbClr val="111111"/>
                </a:solidFill>
                <a:latin typeface="Century Gothic" panose="020B0502020202020204" pitchFamily="34" charset="0"/>
              </a:rPr>
              <a:t>approach to teaching children to read. This method of reading helps children to learn the relationships between the sounds (phonemes) of spoken language and the letter symbols (graphemes) of the written language</a:t>
            </a:r>
            <a:r>
              <a:rPr lang="en-US" sz="2000" dirty="0" smtClean="0">
                <a:solidFill>
                  <a:srgbClr val="111111"/>
                </a:solidFill>
                <a:latin typeface="Century Gothic" panose="020B0502020202020204" pitchFamily="34" charset="0"/>
              </a:rPr>
              <a:t>.</a:t>
            </a:r>
          </a:p>
          <a:p>
            <a:pPr>
              <a:lnSpc>
                <a:spcPct val="150000"/>
              </a:lnSpc>
            </a:pPr>
            <a:r>
              <a:rPr lang="en-GB" sz="2000" dirty="0" smtClean="0">
                <a:latin typeface="Century Gothic" panose="020B0502020202020204" pitchFamily="34" charset="0"/>
              </a:rPr>
              <a:t>We </a:t>
            </a:r>
            <a:r>
              <a:rPr lang="en-GB" sz="2000" dirty="0">
                <a:latin typeface="Century Gothic" panose="020B0502020202020204" pitchFamily="34" charset="0"/>
              </a:rPr>
              <a:t>use a scheme called </a:t>
            </a:r>
            <a:r>
              <a:rPr lang="en-GB" sz="2000" dirty="0" smtClean="0">
                <a:latin typeface="Century Gothic" panose="020B0502020202020204" pitchFamily="34" charset="0"/>
              </a:rPr>
              <a:t>‘Story </a:t>
            </a:r>
            <a:r>
              <a:rPr lang="en-GB" sz="2000" dirty="0">
                <a:latin typeface="Century Gothic" panose="020B0502020202020204" pitchFamily="34" charset="0"/>
              </a:rPr>
              <a:t>Time Phonics’ to </a:t>
            </a:r>
            <a:r>
              <a:rPr lang="en-GB" sz="2000" dirty="0" smtClean="0">
                <a:latin typeface="Century Gothic" panose="020B0502020202020204" pitchFamily="34" charset="0"/>
              </a:rPr>
              <a:t>teach the </a:t>
            </a:r>
            <a:r>
              <a:rPr lang="en-GB" sz="2000" dirty="0">
                <a:latin typeface="Century Gothic" panose="020B0502020202020204" pitchFamily="34" charset="0"/>
              </a:rPr>
              <a:t>letters and </a:t>
            </a:r>
            <a:r>
              <a:rPr lang="en-GB" sz="2000" dirty="0" smtClean="0">
                <a:latin typeface="Century Gothic" panose="020B0502020202020204" pitchFamily="34" charset="0"/>
              </a:rPr>
              <a:t>sounds. This </a:t>
            </a:r>
            <a:r>
              <a:rPr lang="en-GB" sz="2000" dirty="0">
                <a:latin typeface="Century Gothic" panose="020B0502020202020204" pitchFamily="34" charset="0"/>
              </a:rPr>
              <a:t>is a </a:t>
            </a:r>
            <a:r>
              <a:rPr lang="en-GB" sz="2000" dirty="0" smtClean="0">
                <a:latin typeface="Century Gothic" panose="020B0502020202020204" pitchFamily="34" charset="0"/>
              </a:rPr>
              <a:t>fun, </a:t>
            </a:r>
            <a:r>
              <a:rPr lang="en-GB" sz="2000" dirty="0">
                <a:latin typeface="Century Gothic" panose="020B0502020202020204" pitchFamily="34" charset="0"/>
              </a:rPr>
              <a:t>innovative way of </a:t>
            </a:r>
            <a:r>
              <a:rPr lang="en-GB" sz="2000" dirty="0" smtClean="0">
                <a:latin typeface="Century Gothic" panose="020B0502020202020204" pitchFamily="34" charset="0"/>
              </a:rPr>
              <a:t>teaching. Each sound is introduced by </a:t>
            </a:r>
            <a:r>
              <a:rPr lang="en-GB" sz="2000" dirty="0">
                <a:latin typeface="Century Gothic" panose="020B0502020202020204" pitchFamily="34" charset="0"/>
              </a:rPr>
              <a:t>the Phonic Fairy </a:t>
            </a:r>
            <a:r>
              <a:rPr lang="en-GB" sz="2000" dirty="0" smtClean="0">
                <a:latin typeface="Century Gothic" panose="020B0502020202020204" pitchFamily="34" charset="0"/>
              </a:rPr>
              <a:t>in the context of real picture </a:t>
            </a:r>
            <a:r>
              <a:rPr lang="en-GB" sz="2000" dirty="0">
                <a:latin typeface="Century Gothic" panose="020B0502020202020204" pitchFamily="34" charset="0"/>
              </a:rPr>
              <a:t>books.</a:t>
            </a:r>
          </a:p>
        </p:txBody>
      </p:sp>
      <p:sp>
        <p:nvSpPr>
          <p:cNvPr id="15362" name="TextBox 5"/>
          <p:cNvSpPr txBox="1">
            <a:spLocks noChangeArrowheads="1"/>
          </p:cNvSpPr>
          <p:nvPr/>
        </p:nvSpPr>
        <p:spPr bwMode="auto">
          <a:xfrm>
            <a:off x="683568" y="764704"/>
            <a:ext cx="7704138" cy="830997"/>
          </a:xfrm>
          <a:prstGeom prst="rect">
            <a:avLst/>
          </a:prstGeom>
          <a:noFill/>
          <a:ln w="9525">
            <a:noFill/>
            <a:miter lim="800000"/>
            <a:headEnd/>
            <a:tailEnd/>
          </a:ln>
        </p:spPr>
        <p:txBody>
          <a:bodyPr>
            <a:spAutoFit/>
          </a:bodyPr>
          <a:lstStyle/>
          <a:p>
            <a:pPr algn="ctr"/>
            <a:r>
              <a:rPr lang="en-GB" sz="4800" dirty="0" smtClean="0">
                <a:solidFill>
                  <a:schemeClr val="bg1"/>
                </a:solidFill>
                <a:latin typeface="Century Gothic" panose="020B0502020202020204" pitchFamily="34" charset="0"/>
              </a:rPr>
              <a:t>Phonics</a:t>
            </a:r>
            <a:r>
              <a:rPr lang="en-GB" sz="3200" dirty="0" smtClean="0">
                <a:solidFill>
                  <a:schemeClr val="bg1"/>
                </a:solidFill>
                <a:latin typeface="Comic Sans MS" pitchFamily="66" charset="0"/>
              </a:rPr>
              <a:t> </a:t>
            </a:r>
            <a:endParaRPr lang="en-GB" sz="3200" dirty="0">
              <a:solidFill>
                <a:schemeClr val="bg1"/>
              </a:solidFill>
              <a:latin typeface="Comic Sans MS"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274431"/>
            <a:ext cx="1296144" cy="15396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20840"/>
            <a:ext cx="7776864" cy="3139321"/>
          </a:xfrm>
          <a:prstGeom prst="rect">
            <a:avLst/>
          </a:prstGeom>
        </p:spPr>
        <p:txBody>
          <a:bodyPr wrap="square">
            <a:spAutoFit/>
          </a:bodyPr>
          <a:lstStyle/>
          <a:p>
            <a:r>
              <a:rPr lang="en-GB" sz="2000" dirty="0">
                <a:solidFill>
                  <a:srgbClr val="FFFFFF"/>
                </a:solidFill>
                <a:latin typeface="Century Gothic" panose="020B0502020202020204" pitchFamily="34" charset="0"/>
              </a:rPr>
              <a:t>Please do keep reading to your child for pleasure to foster a love of reading.  Children will choose a, ‘You Read’ (</a:t>
            </a:r>
            <a:r>
              <a:rPr lang="en-GB" sz="2000" b="1" dirty="0">
                <a:solidFill>
                  <a:srgbClr val="FFFFFF"/>
                </a:solidFill>
                <a:latin typeface="Century Gothic" panose="020B0502020202020204" pitchFamily="34" charset="0"/>
              </a:rPr>
              <a:t>YR</a:t>
            </a:r>
            <a:r>
              <a:rPr lang="en-GB" sz="2000" dirty="0">
                <a:solidFill>
                  <a:srgbClr val="FFFFFF"/>
                </a:solidFill>
                <a:latin typeface="Century Gothic" panose="020B0502020202020204" pitchFamily="34" charset="0"/>
              </a:rPr>
              <a:t>) book which is for you to read to them – they have a wide choice in school.  </a:t>
            </a:r>
            <a:endParaRPr lang="en-GB" sz="2000" dirty="0" smtClean="0">
              <a:solidFill>
                <a:srgbClr val="FFFFFF"/>
              </a:solidFill>
              <a:latin typeface="Century Gothic" panose="020B0502020202020204" pitchFamily="34" charset="0"/>
            </a:endParaRPr>
          </a:p>
          <a:p>
            <a:endParaRPr lang="en-GB" sz="2000" dirty="0">
              <a:solidFill>
                <a:srgbClr val="FFFFFF"/>
              </a:solidFill>
              <a:latin typeface="Century Gothic" panose="020B0502020202020204" pitchFamily="34" charset="0"/>
            </a:endParaRPr>
          </a:p>
          <a:p>
            <a:r>
              <a:rPr lang="en-GB" sz="2000" dirty="0" smtClean="0">
                <a:solidFill>
                  <a:srgbClr val="FFFFFF"/>
                </a:solidFill>
                <a:latin typeface="Century Gothic" panose="020B0502020202020204" pitchFamily="34" charset="0"/>
              </a:rPr>
              <a:t>Later </a:t>
            </a:r>
            <a:r>
              <a:rPr lang="en-GB" sz="2000" dirty="0">
                <a:solidFill>
                  <a:srgbClr val="FFFFFF"/>
                </a:solidFill>
                <a:latin typeface="Century Gothic" panose="020B0502020202020204" pitchFamily="34" charset="0"/>
              </a:rPr>
              <a:t>in the year or in Year 1 your child may receive a ‘We Read’ (</a:t>
            </a:r>
            <a:r>
              <a:rPr lang="en-GB" sz="2000" b="1" dirty="0">
                <a:solidFill>
                  <a:srgbClr val="FFFFFF"/>
                </a:solidFill>
                <a:latin typeface="Century Gothic" panose="020B0502020202020204" pitchFamily="34" charset="0"/>
              </a:rPr>
              <a:t>WR</a:t>
            </a:r>
            <a:r>
              <a:rPr lang="en-GB" sz="2000" dirty="0">
                <a:solidFill>
                  <a:srgbClr val="FFFFFF"/>
                </a:solidFill>
                <a:latin typeface="Century Gothic" panose="020B0502020202020204" pitchFamily="34" charset="0"/>
              </a:rPr>
              <a:t>) book and this will be a book which your child will be able to read mostly by them selves but may come across words which you will need to read for them. </a:t>
            </a:r>
            <a:r>
              <a:rPr lang="en-GB" dirty="0">
                <a:solidFill>
                  <a:srgbClr val="FFFFFF"/>
                </a:solidFill>
                <a:latin typeface="Century Gothic" panose="020B0502020202020204" pitchFamily="34" charset="0"/>
              </a:rPr>
              <a:t/>
            </a:r>
            <a:br>
              <a:rPr lang="en-GB" dirty="0">
                <a:solidFill>
                  <a:srgbClr val="FFFFFF"/>
                </a:solidFill>
                <a:latin typeface="Century Gothic" panose="020B0502020202020204" pitchFamily="34" charset="0"/>
              </a:rPr>
            </a:br>
            <a:endParaRPr lang="en-GB" dirty="0"/>
          </a:p>
        </p:txBody>
      </p:sp>
    </p:spTree>
    <p:extLst>
      <p:ext uri="{BB962C8B-B14F-4D97-AF65-F5344CB8AC3E}">
        <p14:creationId xmlns:p14="http://schemas.microsoft.com/office/powerpoint/2010/main" val="620379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107504" y="1196975"/>
            <a:ext cx="9036496" cy="5755422"/>
          </a:xfrm>
          <a:prstGeom prst="rect">
            <a:avLst/>
          </a:prstGeom>
          <a:noFill/>
          <a:ln w="9525">
            <a:noFill/>
            <a:miter lim="800000"/>
            <a:headEnd/>
            <a:tailEnd/>
          </a:ln>
        </p:spPr>
        <p:txBody>
          <a:bodyPr wrap="square">
            <a:spAutoFit/>
          </a:bodyPr>
          <a:lstStyle/>
          <a:p>
            <a:pPr algn="ctr"/>
            <a:r>
              <a:rPr lang="en-GB" sz="2800" b="1" dirty="0">
                <a:latin typeface="Century Gothic" panose="020B0502020202020204" pitchFamily="34" charset="0"/>
              </a:rPr>
              <a:t>Phoneme</a:t>
            </a:r>
            <a:endParaRPr lang="en-GB" sz="2800" dirty="0">
              <a:latin typeface="Century Gothic" panose="020B0502020202020204" pitchFamily="34" charset="0"/>
            </a:endParaRPr>
          </a:p>
          <a:p>
            <a:pPr algn="ctr"/>
            <a:endParaRPr lang="en-GB" sz="2400" b="1" dirty="0" smtClean="0">
              <a:latin typeface="Century Gothic" panose="020B0502020202020204" pitchFamily="34" charset="0"/>
            </a:endParaRPr>
          </a:p>
          <a:p>
            <a:pPr algn="ctr"/>
            <a:r>
              <a:rPr lang="en-US" sz="2400" b="1" dirty="0" smtClean="0">
                <a:latin typeface="Century Gothic" panose="020B0502020202020204" pitchFamily="34" charset="0"/>
              </a:rPr>
              <a:t>Phoneme - a unit of sound</a:t>
            </a:r>
          </a:p>
          <a:p>
            <a:pPr algn="ctr"/>
            <a:endParaRPr lang="en-US" sz="2400" b="1" dirty="0" smtClean="0">
              <a:latin typeface="Century Gothic" panose="020B0502020202020204" pitchFamily="34" charset="0"/>
            </a:endParaRPr>
          </a:p>
          <a:p>
            <a:pPr algn="ctr"/>
            <a:r>
              <a:rPr lang="en-US" sz="2400" b="1" dirty="0" smtClean="0">
                <a:latin typeface="Century Gothic" panose="020B0502020202020204" pitchFamily="34" charset="0"/>
              </a:rPr>
              <a:t>Grapheme - the written sound</a:t>
            </a:r>
            <a:endParaRPr lang="en-GB" sz="2400" b="1" dirty="0">
              <a:latin typeface="Century Gothic" panose="020B0502020202020204" pitchFamily="34" charset="0"/>
            </a:endParaRPr>
          </a:p>
          <a:p>
            <a:pPr algn="ctr"/>
            <a:r>
              <a:rPr lang="en-US" sz="2400" dirty="0">
                <a:latin typeface="Century Gothic" panose="020B0502020202020204" pitchFamily="34" charset="0"/>
              </a:rPr>
              <a:t> </a:t>
            </a:r>
            <a:endParaRPr lang="en-GB" sz="2400" dirty="0">
              <a:latin typeface="Century Gothic" panose="020B0502020202020204" pitchFamily="34" charset="0"/>
            </a:endParaRPr>
          </a:p>
          <a:p>
            <a:pPr algn="ctr"/>
            <a:r>
              <a:rPr lang="en-US" sz="2400" b="1" dirty="0">
                <a:latin typeface="Century Gothic" panose="020B0502020202020204" pitchFamily="34" charset="0"/>
              </a:rPr>
              <a:t>Segmenting and blending</a:t>
            </a:r>
            <a:r>
              <a:rPr lang="en-US" sz="2400" dirty="0">
                <a:latin typeface="Century Gothic" panose="020B0502020202020204" pitchFamily="34" charset="0"/>
              </a:rPr>
              <a:t> </a:t>
            </a:r>
            <a:endParaRPr lang="en-GB" sz="2400" dirty="0">
              <a:latin typeface="Century Gothic" panose="020B0502020202020204" pitchFamily="34" charset="0"/>
            </a:endParaRPr>
          </a:p>
          <a:p>
            <a:pPr algn="ctr"/>
            <a:r>
              <a:rPr lang="en-US" sz="2400" dirty="0">
                <a:latin typeface="Century Gothic" panose="020B0502020202020204" pitchFamily="34" charset="0"/>
              </a:rPr>
              <a:t> </a:t>
            </a:r>
            <a:endParaRPr lang="en-GB" sz="2400" dirty="0">
              <a:latin typeface="Century Gothic" panose="020B0502020202020204" pitchFamily="34" charset="0"/>
            </a:endParaRPr>
          </a:p>
          <a:p>
            <a:pPr algn="ctr"/>
            <a:r>
              <a:rPr lang="en-GB" sz="2400" b="1" dirty="0" smtClean="0">
                <a:latin typeface="Century Gothic" panose="020B0502020202020204" pitchFamily="34" charset="0"/>
              </a:rPr>
              <a:t>Digraph - two letters that make a sound</a:t>
            </a:r>
            <a:endParaRPr lang="en-GB" sz="2400" dirty="0">
              <a:latin typeface="Century Gothic" panose="020B0502020202020204" pitchFamily="34" charset="0"/>
            </a:endParaRPr>
          </a:p>
          <a:p>
            <a:pPr algn="ctr"/>
            <a:r>
              <a:rPr lang="en-GB" sz="2400" dirty="0">
                <a:latin typeface="Century Gothic" panose="020B0502020202020204" pitchFamily="34" charset="0"/>
              </a:rPr>
              <a:t> </a:t>
            </a:r>
          </a:p>
          <a:p>
            <a:pPr algn="ctr"/>
            <a:r>
              <a:rPr lang="en-GB" sz="2400" b="1" dirty="0" err="1" smtClean="0">
                <a:latin typeface="Century Gothic" panose="020B0502020202020204" pitchFamily="34" charset="0"/>
              </a:rPr>
              <a:t>Trigraph</a:t>
            </a:r>
            <a:r>
              <a:rPr lang="en-GB" sz="2400" b="1" dirty="0" smtClean="0">
                <a:latin typeface="Century Gothic" panose="020B0502020202020204" pitchFamily="34" charset="0"/>
              </a:rPr>
              <a:t> - three letters that make a sound</a:t>
            </a:r>
            <a:endParaRPr lang="en-GB" sz="2400" dirty="0">
              <a:latin typeface="Century Gothic" panose="020B0502020202020204" pitchFamily="34" charset="0"/>
            </a:endParaRPr>
          </a:p>
          <a:p>
            <a:pPr algn="ctr"/>
            <a:r>
              <a:rPr lang="en-GB" sz="2400" dirty="0">
                <a:latin typeface="Century Gothic" panose="020B0502020202020204" pitchFamily="34" charset="0"/>
              </a:rPr>
              <a:t> </a:t>
            </a:r>
          </a:p>
          <a:p>
            <a:pPr algn="ctr"/>
            <a:r>
              <a:rPr lang="en-GB" sz="2400" b="1" dirty="0">
                <a:latin typeface="Century Gothic" panose="020B0502020202020204" pitchFamily="34" charset="0"/>
              </a:rPr>
              <a:t>Split </a:t>
            </a:r>
            <a:r>
              <a:rPr lang="en-GB" sz="2400" b="1" dirty="0" smtClean="0">
                <a:latin typeface="Century Gothic" panose="020B0502020202020204" pitchFamily="34" charset="0"/>
              </a:rPr>
              <a:t>digraph - the two letters that make the sound are split with a consonant in between - a-e as in cave</a:t>
            </a:r>
            <a:endParaRPr lang="en-GB" sz="2400" dirty="0">
              <a:latin typeface="Century Gothic" panose="020B0502020202020204" pitchFamily="34" charset="0"/>
            </a:endParaRPr>
          </a:p>
          <a:p>
            <a:r>
              <a:rPr lang="en-GB" sz="2800" dirty="0">
                <a:latin typeface="Comic Sans MS" pitchFamily="66" charset="0"/>
              </a:rPr>
              <a:t> </a:t>
            </a:r>
          </a:p>
        </p:txBody>
      </p:sp>
      <p:sp>
        <p:nvSpPr>
          <p:cNvPr id="16386" name="TextBox 5"/>
          <p:cNvSpPr txBox="1">
            <a:spLocks noChangeArrowheads="1"/>
          </p:cNvSpPr>
          <p:nvPr/>
        </p:nvSpPr>
        <p:spPr bwMode="auto">
          <a:xfrm>
            <a:off x="539750" y="188913"/>
            <a:ext cx="7704138" cy="584200"/>
          </a:xfrm>
          <a:prstGeom prst="rect">
            <a:avLst/>
          </a:prstGeom>
          <a:noFill/>
          <a:ln w="9525">
            <a:noFill/>
            <a:miter lim="800000"/>
            <a:headEnd/>
            <a:tailEnd/>
          </a:ln>
        </p:spPr>
        <p:txBody>
          <a:bodyPr>
            <a:spAutoFit/>
          </a:bodyPr>
          <a:lstStyle/>
          <a:p>
            <a:endParaRPr lang="en-GB" sz="3200">
              <a:latin typeface="Comic Sans MS" pitchFamily="66" charset="0"/>
            </a:endParaRPr>
          </a:p>
        </p:txBody>
      </p:sp>
      <p:sp>
        <p:nvSpPr>
          <p:cNvPr id="4" name="Title 1"/>
          <p:cNvSpPr>
            <a:spLocks noGrp="1"/>
          </p:cNvSpPr>
          <p:nvPr>
            <p:ph type="title"/>
          </p:nvPr>
        </p:nvSpPr>
        <p:spPr>
          <a:xfrm>
            <a:off x="457200" y="274638"/>
            <a:ext cx="8229600" cy="1143000"/>
          </a:xfrm>
        </p:spPr>
        <p:txBody>
          <a:bodyPr/>
          <a:lstStyle/>
          <a:p>
            <a:pPr algn="ctr" fontAlgn="auto">
              <a:spcAft>
                <a:spcPts val="0"/>
              </a:spcAft>
              <a:defRPr/>
            </a:pPr>
            <a:r>
              <a:rPr lang="en-GB" sz="6000" dirty="0">
                <a:latin typeface="Century Gothic" panose="020B0502020202020204" pitchFamily="34" charset="0"/>
              </a:rPr>
              <a:t>Terminology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ctr" fontAlgn="auto">
              <a:spcAft>
                <a:spcPts val="0"/>
              </a:spcAft>
              <a:defRPr/>
            </a:pPr>
            <a:r>
              <a:rPr lang="en-GB" sz="6000" dirty="0">
                <a:latin typeface="Century Gothic" panose="020B0502020202020204" pitchFamily="34" charset="0"/>
              </a:rPr>
              <a:t>Phase 1</a:t>
            </a:r>
          </a:p>
        </p:txBody>
      </p:sp>
      <p:sp>
        <p:nvSpPr>
          <p:cNvPr id="5" name="Content Placeholder 2"/>
          <p:cNvSpPr>
            <a:spLocks noGrp="1"/>
          </p:cNvSpPr>
          <p:nvPr>
            <p:ph idx="1"/>
          </p:nvPr>
        </p:nvSpPr>
        <p:spPr>
          <a:xfrm>
            <a:off x="457200" y="1417638"/>
            <a:ext cx="8229600" cy="5251450"/>
          </a:xfrm>
        </p:spPr>
        <p:txBody>
          <a:bodyPr>
            <a:normAutofit lnSpcReduction="10000"/>
          </a:bodyPr>
          <a:lstStyle/>
          <a:p>
            <a:pPr marL="274320" indent="-274320" fontAlgn="auto">
              <a:lnSpc>
                <a:spcPct val="150000"/>
              </a:lnSpc>
              <a:spcAft>
                <a:spcPts val="0"/>
              </a:spcAft>
              <a:buFont typeface="Wingdings"/>
              <a:buChar char=""/>
              <a:defRPr/>
            </a:pPr>
            <a:r>
              <a:rPr lang="en-GB" sz="2100" dirty="0">
                <a:latin typeface="Century Gothic" panose="020B0502020202020204" pitchFamily="34" charset="0"/>
              </a:rPr>
              <a:t>There are 7 </a:t>
            </a:r>
            <a:r>
              <a:rPr lang="en-GB" sz="2100" dirty="0" smtClean="0">
                <a:latin typeface="Century Gothic" panose="020B0502020202020204" pitchFamily="34" charset="0"/>
              </a:rPr>
              <a:t>aspects within this phase.</a:t>
            </a:r>
            <a:endParaRPr lang="en-GB" sz="2100" dirty="0">
              <a:latin typeface="Century Gothic" panose="020B0502020202020204" pitchFamily="34" charset="0"/>
            </a:endParaRP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A1 – </a:t>
            </a:r>
            <a:r>
              <a:rPr lang="en-GB" sz="2100" dirty="0" smtClean="0">
                <a:latin typeface="Century Gothic" panose="020B0502020202020204" pitchFamily="34" charset="0"/>
              </a:rPr>
              <a:t>Environmental sounds</a:t>
            </a:r>
            <a:endParaRPr lang="en-GB" sz="2100" dirty="0">
              <a:latin typeface="Century Gothic" panose="020B0502020202020204" pitchFamily="34" charset="0"/>
            </a:endParaRP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A2 – Instrumental sounds</a:t>
            </a: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A3 – Body Percussion</a:t>
            </a: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A4 – Rhythm and rhyme</a:t>
            </a: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A5 – Alliteration</a:t>
            </a: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A6 – Voice sounds</a:t>
            </a:r>
          </a:p>
          <a:p>
            <a:pPr marL="274320" indent="-274320" fontAlgn="auto">
              <a:lnSpc>
                <a:spcPct val="150000"/>
              </a:lnSpc>
              <a:spcAft>
                <a:spcPts val="0"/>
              </a:spcAft>
              <a:buFont typeface="Wingdings"/>
              <a:buChar char=""/>
              <a:defRPr/>
            </a:pPr>
            <a:r>
              <a:rPr lang="en-GB" sz="2100" dirty="0">
                <a:latin typeface="Century Gothic" panose="020B0502020202020204" pitchFamily="34" charset="0"/>
              </a:rPr>
              <a:t>A7 – Oral blending and segmenting</a:t>
            </a:r>
            <a:r>
              <a:rPr lang="en-GB" sz="2100" dirty="0" smtClean="0">
                <a:latin typeface="Century Gothic" panose="020B0502020202020204" pitchFamily="34" charset="0"/>
              </a:rPr>
              <a:t>. A child needs to be able to blend the individual sounds into words.</a:t>
            </a:r>
            <a:endParaRPr lang="en-GB" dirty="0"/>
          </a:p>
        </p:txBody>
      </p:sp>
      <p:pic>
        <p:nvPicPr>
          <p:cNvPr id="2" name="Picture 1"/>
          <p:cNvPicPr>
            <a:picLocks noChangeAspect="1"/>
          </p:cNvPicPr>
          <p:nvPr/>
        </p:nvPicPr>
        <p:blipFill>
          <a:blip r:embed="rId3"/>
          <a:stretch>
            <a:fillRect/>
          </a:stretch>
        </p:blipFill>
        <p:spPr>
          <a:xfrm>
            <a:off x="5796136" y="2060848"/>
            <a:ext cx="2356819" cy="29873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GB" sz="6000" dirty="0">
                <a:latin typeface="Century Gothic" panose="020B0502020202020204" pitchFamily="34" charset="0"/>
              </a:rPr>
              <a:t>Segmenting</a:t>
            </a:r>
          </a:p>
        </p:txBody>
      </p:sp>
      <p:sp>
        <p:nvSpPr>
          <p:cNvPr id="26626" name="Content Placeholder 2"/>
          <p:cNvSpPr>
            <a:spLocks noGrp="1"/>
          </p:cNvSpPr>
          <p:nvPr>
            <p:ph idx="1"/>
          </p:nvPr>
        </p:nvSpPr>
        <p:spPr/>
        <p:txBody>
          <a:bodyPr>
            <a:normAutofit lnSpcReduction="10000"/>
          </a:bodyPr>
          <a:lstStyle/>
          <a:p>
            <a:pPr marL="0" indent="0" algn="ctr">
              <a:buNone/>
            </a:pPr>
            <a:r>
              <a:rPr lang="en-GB" sz="3600" dirty="0">
                <a:latin typeface="Century Gothic" panose="020B0502020202020204" pitchFamily="34" charset="0"/>
              </a:rPr>
              <a:t>Breaking down words for </a:t>
            </a:r>
            <a:r>
              <a:rPr lang="en-GB" sz="3600" dirty="0" smtClean="0">
                <a:latin typeface="Century Gothic" panose="020B0502020202020204" pitchFamily="34" charset="0"/>
              </a:rPr>
              <a:t>spelling</a:t>
            </a:r>
            <a:endParaRPr lang="en-GB" sz="3600" dirty="0">
              <a:latin typeface="Century Gothic" panose="020B0502020202020204" pitchFamily="34" charset="0"/>
            </a:endParaRPr>
          </a:p>
          <a:p>
            <a:pPr algn="ctr">
              <a:buFont typeface="Wingdings" pitchFamily="2" charset="2"/>
              <a:buNone/>
            </a:pPr>
            <a:r>
              <a:rPr lang="en-GB" sz="13000" dirty="0">
                <a:latin typeface="Century Gothic" panose="020B0502020202020204" pitchFamily="34" charset="0"/>
              </a:rPr>
              <a:t>cat</a:t>
            </a:r>
          </a:p>
          <a:p>
            <a:pPr algn="ctr">
              <a:buFont typeface="Wingdings" pitchFamily="2" charset="2"/>
              <a:buNone/>
            </a:pPr>
            <a:r>
              <a:rPr lang="en-GB" sz="13000" dirty="0">
                <a:latin typeface="Century Gothic" panose="020B0502020202020204" pitchFamily="34" charset="0"/>
              </a:rPr>
              <a:t>c  a  t</a:t>
            </a:r>
          </a:p>
          <a:p>
            <a:pPr>
              <a:buFont typeface="Wingdings" pitchFamily="2" charset="2"/>
              <a:buNone/>
            </a:pPr>
            <a:endParaRPr lang="en-GB" sz="7200" dirty="0">
              <a:latin typeface="Comic Sans MS" pitchFamily="66" charset="0"/>
            </a:endParaRPr>
          </a:p>
        </p:txBody>
      </p:sp>
      <p:sp>
        <p:nvSpPr>
          <p:cNvPr id="4" name="Oval 3"/>
          <p:cNvSpPr/>
          <p:nvPr/>
        </p:nvSpPr>
        <p:spPr>
          <a:xfrm>
            <a:off x="2627784" y="5927021"/>
            <a:ext cx="2889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4715805" y="5920397"/>
            <a:ext cx="287337"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6441355" y="5918810"/>
            <a:ext cx="288925"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60350"/>
            <a:ext cx="7467600" cy="1143000"/>
          </a:xfrm>
        </p:spPr>
        <p:txBody>
          <a:bodyPr/>
          <a:lstStyle/>
          <a:p>
            <a:pPr algn="ctr" fontAlgn="auto">
              <a:spcAft>
                <a:spcPts val="0"/>
              </a:spcAft>
              <a:defRPr/>
            </a:pPr>
            <a:r>
              <a:rPr lang="en-GB" sz="6000" dirty="0">
                <a:latin typeface="Century Gothic" panose="020B0502020202020204" pitchFamily="34" charset="0"/>
              </a:rPr>
              <a:t>Segmenting</a:t>
            </a:r>
          </a:p>
        </p:txBody>
      </p:sp>
      <p:sp>
        <p:nvSpPr>
          <p:cNvPr id="28674" name="Content Placeholder 2"/>
          <p:cNvSpPr>
            <a:spLocks noGrp="1"/>
          </p:cNvSpPr>
          <p:nvPr>
            <p:ph idx="1"/>
          </p:nvPr>
        </p:nvSpPr>
        <p:spPr>
          <a:xfrm>
            <a:off x="179388" y="1412875"/>
            <a:ext cx="8785225" cy="5060950"/>
          </a:xfrm>
        </p:spPr>
        <p:txBody>
          <a:bodyPr/>
          <a:lstStyle/>
          <a:p>
            <a:pPr algn="ctr">
              <a:buFont typeface="Wingdings" pitchFamily="2" charset="2"/>
              <a:buNone/>
            </a:pPr>
            <a:r>
              <a:rPr lang="en-GB" sz="13000" dirty="0">
                <a:latin typeface="Century Gothic" panose="020B0502020202020204" pitchFamily="34" charset="0"/>
              </a:rPr>
              <a:t>q</a:t>
            </a:r>
            <a:r>
              <a:rPr lang="en-GB" sz="13000" dirty="0" smtClean="0">
                <a:latin typeface="Century Gothic" panose="020B0502020202020204" pitchFamily="34" charset="0"/>
              </a:rPr>
              <a:t>ueen</a:t>
            </a:r>
            <a:endParaRPr lang="en-GB" sz="13000" dirty="0">
              <a:latin typeface="Century Gothic" panose="020B0502020202020204" pitchFamily="34" charset="0"/>
            </a:endParaRPr>
          </a:p>
          <a:p>
            <a:pPr algn="ctr">
              <a:buFont typeface="Wingdings" pitchFamily="2" charset="2"/>
              <a:buNone/>
            </a:pPr>
            <a:r>
              <a:rPr lang="en-GB" sz="13000" dirty="0" err="1">
                <a:latin typeface="Century Gothic" panose="020B0502020202020204" pitchFamily="34" charset="0"/>
              </a:rPr>
              <a:t>qu</a:t>
            </a:r>
            <a:r>
              <a:rPr lang="en-GB" sz="13000" dirty="0">
                <a:latin typeface="Century Gothic" panose="020B0502020202020204" pitchFamily="34" charset="0"/>
              </a:rPr>
              <a:t>  </a:t>
            </a:r>
            <a:r>
              <a:rPr lang="en-GB" sz="13000" dirty="0" err="1">
                <a:latin typeface="Century Gothic" panose="020B0502020202020204" pitchFamily="34" charset="0"/>
              </a:rPr>
              <a:t>ee</a:t>
            </a:r>
            <a:r>
              <a:rPr lang="en-GB" sz="13000" dirty="0">
                <a:latin typeface="Century Gothic" panose="020B0502020202020204" pitchFamily="34" charset="0"/>
              </a:rPr>
              <a:t>  n</a:t>
            </a:r>
          </a:p>
          <a:p>
            <a:pPr>
              <a:buFont typeface="Wingdings" pitchFamily="2" charset="2"/>
              <a:buNone/>
            </a:pPr>
            <a:endParaRPr lang="en-GB" sz="7200" dirty="0">
              <a:latin typeface="Comic Sans MS" pitchFamily="66" charset="0"/>
            </a:endParaRPr>
          </a:p>
        </p:txBody>
      </p:sp>
      <p:sp>
        <p:nvSpPr>
          <p:cNvPr id="4" name="Oval 3"/>
          <p:cNvSpPr/>
          <p:nvPr/>
        </p:nvSpPr>
        <p:spPr>
          <a:xfrm>
            <a:off x="2091356" y="5445919"/>
            <a:ext cx="287338"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4932040" y="5322964"/>
            <a:ext cx="287337"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7448745" y="5322964"/>
            <a:ext cx="287337"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60350"/>
            <a:ext cx="7467600" cy="1143000"/>
          </a:xfrm>
        </p:spPr>
        <p:txBody>
          <a:bodyPr/>
          <a:lstStyle/>
          <a:p>
            <a:pPr algn="ctr" fontAlgn="auto">
              <a:spcAft>
                <a:spcPts val="0"/>
              </a:spcAft>
              <a:defRPr/>
            </a:pPr>
            <a:r>
              <a:rPr lang="en-GB" sz="6000" dirty="0">
                <a:latin typeface="Century Gothic" panose="020B0502020202020204" pitchFamily="34" charset="0"/>
              </a:rPr>
              <a:t>Blending</a:t>
            </a:r>
          </a:p>
        </p:txBody>
      </p:sp>
      <p:sp>
        <p:nvSpPr>
          <p:cNvPr id="30722" name="Content Placeholder 2"/>
          <p:cNvSpPr>
            <a:spLocks noGrp="1"/>
          </p:cNvSpPr>
          <p:nvPr>
            <p:ph idx="1"/>
          </p:nvPr>
        </p:nvSpPr>
        <p:spPr>
          <a:xfrm>
            <a:off x="179388" y="2060847"/>
            <a:ext cx="8785225" cy="4412977"/>
          </a:xfrm>
        </p:spPr>
        <p:txBody>
          <a:bodyPr>
            <a:normAutofit fontScale="92500" lnSpcReduction="10000"/>
          </a:bodyPr>
          <a:lstStyle/>
          <a:p>
            <a:pPr algn="ctr">
              <a:buFont typeface="Wingdings" pitchFamily="2" charset="2"/>
              <a:buNone/>
            </a:pPr>
            <a:r>
              <a:rPr lang="en-GB" sz="4000" dirty="0">
                <a:latin typeface="Century Gothic" panose="020B0502020202020204" pitchFamily="34" charset="0"/>
              </a:rPr>
              <a:t>Building words from phonemes to read.</a:t>
            </a:r>
          </a:p>
          <a:p>
            <a:pPr algn="ctr">
              <a:buFont typeface="Wingdings" pitchFamily="2" charset="2"/>
              <a:buNone/>
            </a:pPr>
            <a:r>
              <a:rPr lang="en-GB" sz="13000" dirty="0">
                <a:latin typeface="Century Gothic" panose="020B0502020202020204" pitchFamily="34" charset="0"/>
              </a:rPr>
              <a:t>c  a  t</a:t>
            </a:r>
          </a:p>
          <a:p>
            <a:pPr algn="ctr">
              <a:buFont typeface="Wingdings" pitchFamily="2" charset="2"/>
              <a:buNone/>
            </a:pPr>
            <a:r>
              <a:rPr lang="en-GB" sz="13000" dirty="0">
                <a:latin typeface="Century Gothic" panose="020B0502020202020204" pitchFamily="34" charset="0"/>
              </a:rPr>
              <a:t>cat</a:t>
            </a:r>
          </a:p>
          <a:p>
            <a:pPr>
              <a:buFont typeface="Wingdings" pitchFamily="2" charset="2"/>
              <a:buNone/>
            </a:pPr>
            <a:endParaRPr lang="en-GB" sz="7200" dirty="0">
              <a:latin typeface="Comic Sans MS" pitchFamily="66" charset="0"/>
            </a:endParaRPr>
          </a:p>
        </p:txBody>
      </p:sp>
      <p:sp>
        <p:nvSpPr>
          <p:cNvPr id="4" name="Oval 3"/>
          <p:cNvSpPr/>
          <p:nvPr/>
        </p:nvSpPr>
        <p:spPr>
          <a:xfrm>
            <a:off x="2843808" y="4463863"/>
            <a:ext cx="2889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4755433" y="4389019"/>
            <a:ext cx="287337"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6353789" y="4396800"/>
            <a:ext cx="288925"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60350"/>
            <a:ext cx="7467600" cy="1143000"/>
          </a:xfrm>
        </p:spPr>
        <p:txBody>
          <a:bodyPr/>
          <a:lstStyle/>
          <a:p>
            <a:pPr algn="ctr" fontAlgn="auto">
              <a:spcAft>
                <a:spcPts val="0"/>
              </a:spcAft>
              <a:defRPr/>
            </a:pPr>
            <a:r>
              <a:rPr lang="en-GB" sz="6000" dirty="0">
                <a:latin typeface="Century Gothic" panose="020B0502020202020204" pitchFamily="34" charset="0"/>
              </a:rPr>
              <a:t>Blending</a:t>
            </a:r>
          </a:p>
        </p:txBody>
      </p:sp>
      <p:sp>
        <p:nvSpPr>
          <p:cNvPr id="32770" name="Content Placeholder 2"/>
          <p:cNvSpPr>
            <a:spLocks noGrp="1"/>
          </p:cNvSpPr>
          <p:nvPr>
            <p:ph idx="1"/>
          </p:nvPr>
        </p:nvSpPr>
        <p:spPr>
          <a:xfrm>
            <a:off x="179388" y="1412875"/>
            <a:ext cx="8785225" cy="5060950"/>
          </a:xfrm>
        </p:spPr>
        <p:txBody>
          <a:bodyPr/>
          <a:lstStyle/>
          <a:p>
            <a:pPr algn="ctr">
              <a:buFont typeface="Wingdings" pitchFamily="2" charset="2"/>
              <a:buNone/>
            </a:pPr>
            <a:r>
              <a:rPr lang="en-GB" sz="13000" dirty="0" err="1">
                <a:latin typeface="Century Gothic" panose="020B0502020202020204" pitchFamily="34" charset="0"/>
              </a:rPr>
              <a:t>q</a:t>
            </a:r>
            <a:r>
              <a:rPr lang="en-GB" sz="13000" dirty="0" err="1" smtClean="0">
                <a:latin typeface="Century Gothic" panose="020B0502020202020204" pitchFamily="34" charset="0"/>
              </a:rPr>
              <a:t>u</a:t>
            </a:r>
            <a:r>
              <a:rPr lang="en-GB" sz="13000" dirty="0" smtClean="0">
                <a:latin typeface="Century Gothic" panose="020B0502020202020204" pitchFamily="34" charset="0"/>
              </a:rPr>
              <a:t>  </a:t>
            </a:r>
            <a:r>
              <a:rPr lang="en-GB" sz="13000" dirty="0" err="1">
                <a:latin typeface="Century Gothic" panose="020B0502020202020204" pitchFamily="34" charset="0"/>
              </a:rPr>
              <a:t>ee</a:t>
            </a:r>
            <a:r>
              <a:rPr lang="en-GB" sz="13000" dirty="0">
                <a:latin typeface="Century Gothic" panose="020B0502020202020204" pitchFamily="34" charset="0"/>
              </a:rPr>
              <a:t>  n</a:t>
            </a:r>
          </a:p>
          <a:p>
            <a:pPr algn="ctr">
              <a:buFont typeface="Wingdings" pitchFamily="2" charset="2"/>
              <a:buNone/>
            </a:pPr>
            <a:r>
              <a:rPr lang="en-GB" sz="13000" dirty="0">
                <a:latin typeface="Century Gothic" panose="020B0502020202020204" pitchFamily="34" charset="0"/>
              </a:rPr>
              <a:t>queen</a:t>
            </a:r>
          </a:p>
          <a:p>
            <a:pPr>
              <a:buFont typeface="Wingdings" pitchFamily="2" charset="2"/>
              <a:buNone/>
            </a:pPr>
            <a:endParaRPr lang="en-GB" sz="7200" dirty="0">
              <a:latin typeface="Comic Sans MS" pitchFamily="66" charset="0"/>
            </a:endParaRPr>
          </a:p>
        </p:txBody>
      </p:sp>
      <p:sp>
        <p:nvSpPr>
          <p:cNvPr id="4" name="Oval 3"/>
          <p:cNvSpPr/>
          <p:nvPr/>
        </p:nvSpPr>
        <p:spPr>
          <a:xfrm>
            <a:off x="2268538" y="3429000"/>
            <a:ext cx="287337"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5148263" y="3284538"/>
            <a:ext cx="287337"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7524750" y="3284538"/>
            <a:ext cx="287338"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GB" sz="6000" dirty="0">
                <a:latin typeface="Century Gothic" panose="020B0502020202020204" pitchFamily="34" charset="0"/>
              </a:rPr>
              <a:t>Phase </a:t>
            </a:r>
            <a:r>
              <a:rPr lang="en-GB" sz="6000" dirty="0" smtClean="0">
                <a:latin typeface="Century Gothic" panose="020B0502020202020204" pitchFamily="34" charset="0"/>
              </a:rPr>
              <a:t>2-RECEPtion</a:t>
            </a:r>
            <a:endParaRPr lang="en-GB" sz="6000" dirty="0">
              <a:latin typeface="Century Gothic" panose="020B0502020202020204" pitchFamily="34" charset="0"/>
            </a:endParaRPr>
          </a:p>
        </p:txBody>
      </p:sp>
      <p:sp>
        <p:nvSpPr>
          <p:cNvPr id="18434" name="Content Placeholder 2"/>
          <p:cNvSpPr>
            <a:spLocks noGrp="1"/>
          </p:cNvSpPr>
          <p:nvPr>
            <p:ph idx="1"/>
          </p:nvPr>
        </p:nvSpPr>
        <p:spPr>
          <a:xfrm>
            <a:off x="251520" y="1916832"/>
            <a:ext cx="8424168" cy="4369668"/>
          </a:xfrm>
        </p:spPr>
        <p:txBody>
          <a:bodyPr/>
          <a:lstStyle/>
          <a:p>
            <a:r>
              <a:rPr lang="en-GB" sz="4000" b="1" dirty="0">
                <a:latin typeface="Century Gothic" panose="020B0502020202020204" pitchFamily="34" charset="0"/>
              </a:rPr>
              <a:t>Set 1</a:t>
            </a:r>
            <a:r>
              <a:rPr lang="en-GB" sz="4000" dirty="0">
                <a:latin typeface="Century Gothic" panose="020B0502020202020204" pitchFamily="34" charset="0"/>
              </a:rPr>
              <a:t>: s, a, t, p</a:t>
            </a:r>
          </a:p>
          <a:p>
            <a:r>
              <a:rPr lang="en-GB" sz="4000" b="1" dirty="0">
                <a:latin typeface="Century Gothic" panose="020B0502020202020204" pitchFamily="34" charset="0"/>
              </a:rPr>
              <a:t>Set 2</a:t>
            </a:r>
            <a:r>
              <a:rPr lang="en-GB" sz="4000" dirty="0">
                <a:latin typeface="Century Gothic" panose="020B0502020202020204" pitchFamily="34" charset="0"/>
              </a:rPr>
              <a:t>: </a:t>
            </a:r>
            <a:r>
              <a:rPr lang="en-GB" sz="4000" dirty="0" err="1">
                <a:latin typeface="Century Gothic" panose="020B0502020202020204" pitchFamily="34" charset="0"/>
              </a:rPr>
              <a:t>i</a:t>
            </a:r>
            <a:r>
              <a:rPr lang="en-GB" sz="4000" dirty="0">
                <a:latin typeface="Century Gothic" panose="020B0502020202020204" pitchFamily="34" charset="0"/>
              </a:rPr>
              <a:t>, n, m, d</a:t>
            </a:r>
          </a:p>
          <a:p>
            <a:r>
              <a:rPr lang="en-GB" sz="4000" b="1" dirty="0">
                <a:latin typeface="Century Gothic" panose="020B0502020202020204" pitchFamily="34" charset="0"/>
              </a:rPr>
              <a:t>Set 3</a:t>
            </a:r>
            <a:r>
              <a:rPr lang="en-GB" sz="4000" dirty="0">
                <a:latin typeface="Century Gothic" panose="020B0502020202020204" pitchFamily="34" charset="0"/>
              </a:rPr>
              <a:t>: g, o, c, k</a:t>
            </a:r>
          </a:p>
          <a:p>
            <a:r>
              <a:rPr lang="en-GB" sz="4000" b="1" dirty="0">
                <a:latin typeface="Century Gothic" panose="020B0502020202020204" pitchFamily="34" charset="0"/>
              </a:rPr>
              <a:t>Set 4</a:t>
            </a:r>
            <a:r>
              <a:rPr lang="en-GB" sz="4000" dirty="0">
                <a:latin typeface="Century Gothic" panose="020B0502020202020204" pitchFamily="34" charset="0"/>
              </a:rPr>
              <a:t>: </a:t>
            </a:r>
            <a:r>
              <a:rPr lang="en-GB" sz="4000" dirty="0" err="1">
                <a:latin typeface="Century Gothic" panose="020B0502020202020204" pitchFamily="34" charset="0"/>
              </a:rPr>
              <a:t>ck</a:t>
            </a:r>
            <a:r>
              <a:rPr lang="en-GB" sz="4000" dirty="0">
                <a:latin typeface="Century Gothic" panose="020B0502020202020204" pitchFamily="34" charset="0"/>
              </a:rPr>
              <a:t>, e, u, r</a:t>
            </a:r>
          </a:p>
          <a:p>
            <a:r>
              <a:rPr lang="en-GB" sz="4000" b="1" dirty="0">
                <a:latin typeface="Century Gothic" panose="020B0502020202020204" pitchFamily="34" charset="0"/>
              </a:rPr>
              <a:t>Set 5</a:t>
            </a:r>
            <a:r>
              <a:rPr lang="en-GB" sz="4000" dirty="0">
                <a:latin typeface="Century Gothic" panose="020B0502020202020204" pitchFamily="34" charset="0"/>
              </a:rPr>
              <a:t>: h, b, f, </a:t>
            </a:r>
            <a:r>
              <a:rPr lang="en-GB" sz="4000" dirty="0" err="1">
                <a:latin typeface="Century Gothic" panose="020B0502020202020204" pitchFamily="34" charset="0"/>
              </a:rPr>
              <a:t>ff</a:t>
            </a:r>
            <a:r>
              <a:rPr lang="en-GB" sz="4000" dirty="0">
                <a:latin typeface="Century Gothic" panose="020B0502020202020204" pitchFamily="34" charset="0"/>
              </a:rPr>
              <a:t>, l, </a:t>
            </a:r>
            <a:r>
              <a:rPr lang="en-GB" sz="4000" dirty="0" err="1">
                <a:latin typeface="Century Gothic" panose="020B0502020202020204" pitchFamily="34" charset="0"/>
              </a:rPr>
              <a:t>ll</a:t>
            </a:r>
            <a:r>
              <a:rPr lang="en-GB" sz="4000" dirty="0">
                <a:latin typeface="Century Gothic" panose="020B0502020202020204" pitchFamily="34" charset="0"/>
              </a:rPr>
              <a:t>, </a:t>
            </a:r>
            <a:r>
              <a:rPr lang="en-GB" sz="4000" dirty="0" err="1">
                <a:latin typeface="Century Gothic" panose="020B0502020202020204" pitchFamily="34" charset="0"/>
              </a:rPr>
              <a:t>ss</a:t>
            </a:r>
            <a:endParaRPr lang="en-GB" sz="4000" dirty="0">
              <a:latin typeface="Century Gothic" panose="020B0502020202020204" pitchFamily="34" charset="0"/>
            </a:endParaRPr>
          </a:p>
          <a:p>
            <a:r>
              <a:rPr lang="en-GB" sz="4000" b="1" dirty="0">
                <a:latin typeface="Century Gothic" panose="020B0502020202020204" pitchFamily="34" charset="0"/>
              </a:rPr>
              <a:t>‘Tricky Words’; </a:t>
            </a:r>
            <a:r>
              <a:rPr lang="en-GB" sz="4000" dirty="0">
                <a:latin typeface="Century Gothic" panose="020B0502020202020204" pitchFamily="34" charset="0"/>
              </a:rPr>
              <a:t>I, no, to, go, into</a:t>
            </a:r>
          </a:p>
        </p:txBody>
      </p:sp>
      <p:pic>
        <p:nvPicPr>
          <p:cNvPr id="3" name="Picture 2"/>
          <p:cNvPicPr>
            <a:picLocks noChangeAspect="1"/>
          </p:cNvPicPr>
          <p:nvPr/>
        </p:nvPicPr>
        <p:blipFill>
          <a:blip r:embed="rId2"/>
          <a:stretch>
            <a:fillRect/>
          </a:stretch>
        </p:blipFill>
        <p:spPr>
          <a:xfrm>
            <a:off x="5940152" y="2420888"/>
            <a:ext cx="2374420" cy="240802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460</TotalTime>
  <Words>971</Words>
  <Application>Microsoft Office PowerPoint</Application>
  <PresentationFormat>On-screen Show (4:3)</PresentationFormat>
  <Paragraphs>113</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Century Gothic</vt:lpstr>
      <vt:lpstr>Century Schoolbook</vt:lpstr>
      <vt:lpstr>Comic Sans MS</vt:lpstr>
      <vt:lpstr>Corbel</vt:lpstr>
      <vt:lpstr>Times New Roman</vt:lpstr>
      <vt:lpstr>Wingdings</vt:lpstr>
      <vt:lpstr>Banded</vt:lpstr>
      <vt:lpstr>PowerPoint Presentation</vt:lpstr>
      <vt:lpstr>PowerPoint Presentation</vt:lpstr>
      <vt:lpstr>Terminology</vt:lpstr>
      <vt:lpstr>Phase 1</vt:lpstr>
      <vt:lpstr>Segmenting</vt:lpstr>
      <vt:lpstr>Segmenting</vt:lpstr>
      <vt:lpstr>Blending</vt:lpstr>
      <vt:lpstr>Blending</vt:lpstr>
      <vt:lpstr>Phase 2-RECEPtion</vt:lpstr>
      <vt:lpstr>Phase 3-RECEPtion</vt:lpstr>
      <vt:lpstr>Phase 4-RECEPtion</vt:lpstr>
      <vt:lpstr>Phase 5-Year 1</vt:lpstr>
      <vt:lpstr>Phase 6-Year 2</vt:lpstr>
      <vt:lpstr>Saying the sounds</vt:lpstr>
      <vt:lpstr>What does a Phonics lesson look like?</vt:lpstr>
      <vt:lpstr>  Resources</vt:lpstr>
      <vt:lpstr>Year 1 Phonic Check</vt:lpstr>
      <vt:lpstr>Reading at home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Julia Wilcock</cp:lastModifiedBy>
  <cp:revision>57</cp:revision>
  <cp:lastPrinted>2014-10-13T18:41:27Z</cp:lastPrinted>
  <dcterms:created xsi:type="dcterms:W3CDTF">2013-03-24T18:14:49Z</dcterms:created>
  <dcterms:modified xsi:type="dcterms:W3CDTF">2022-09-29T10:50:25Z</dcterms:modified>
</cp:coreProperties>
</file>